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0"/>
  </p:notesMasterIdLst>
  <p:sldIdLst>
    <p:sldId id="258" r:id="rId2"/>
    <p:sldId id="277" r:id="rId3"/>
    <p:sldId id="276" r:id="rId4"/>
    <p:sldId id="278" r:id="rId5"/>
    <p:sldId id="279" r:id="rId6"/>
    <p:sldId id="280" r:id="rId7"/>
    <p:sldId id="281" r:id="rId8"/>
    <p:sldId id="282" r:id="rId9"/>
    <p:sldId id="284" r:id="rId10"/>
    <p:sldId id="273" r:id="rId11"/>
    <p:sldId id="274" r:id="rId12"/>
    <p:sldId id="270" r:id="rId13"/>
    <p:sldId id="272" r:id="rId14"/>
    <p:sldId id="262" r:id="rId15"/>
    <p:sldId id="266" r:id="rId16"/>
    <p:sldId id="265" r:id="rId17"/>
    <p:sldId id="260" r:id="rId18"/>
    <p:sldId id="275"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000" autoAdjust="0"/>
    <p:restoredTop sz="94660"/>
  </p:normalViewPr>
  <p:slideViewPr>
    <p:cSldViewPr snapToGrid="0">
      <p:cViewPr>
        <p:scale>
          <a:sx n="70" d="100"/>
          <a:sy n="70" d="100"/>
        </p:scale>
        <p:origin x="-522" y="-294"/>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7246F5-285D-41BD-A828-B6681E507C73}" type="datetimeFigureOut">
              <a:rPr lang="en-US" smtClean="0"/>
              <a:pPr/>
              <a:t>4/10/2016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771755-0794-4724-AAAD-C1911AA00E4B}" type="slidenum">
              <a:rPr lang="en-US" smtClean="0"/>
              <a:pPr/>
              <a:t>‹#›</a:t>
            </a:fld>
            <a:endParaRPr lang="en-US"/>
          </a:p>
        </p:txBody>
      </p:sp>
    </p:spTree>
    <p:extLst>
      <p:ext uri="{BB962C8B-B14F-4D97-AF65-F5344CB8AC3E}">
        <p14:creationId xmlns:p14="http://schemas.microsoft.com/office/powerpoint/2010/main" xmlns="" val="2483512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771755-0794-4724-AAAD-C1911AA00E4B}" type="slidenum">
              <a:rPr lang="en-US" smtClean="0"/>
              <a:pPr/>
              <a:t>1</a:t>
            </a:fld>
            <a:endParaRPr lang="en-US"/>
          </a:p>
        </p:txBody>
      </p:sp>
    </p:spTree>
    <p:extLst>
      <p:ext uri="{BB962C8B-B14F-4D97-AF65-F5344CB8AC3E}">
        <p14:creationId xmlns:p14="http://schemas.microsoft.com/office/powerpoint/2010/main" xmlns="" val="919342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771755-0794-4724-AAAD-C1911AA00E4B}" type="slidenum">
              <a:rPr lang="en-US" smtClean="0"/>
              <a:pPr/>
              <a:t>2</a:t>
            </a:fld>
            <a:endParaRPr lang="en-US"/>
          </a:p>
        </p:txBody>
      </p:sp>
    </p:spTree>
    <p:extLst>
      <p:ext uri="{BB962C8B-B14F-4D97-AF65-F5344CB8AC3E}">
        <p14:creationId xmlns:p14="http://schemas.microsoft.com/office/powerpoint/2010/main" xmlns="" val="919342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771755-0794-4724-AAAD-C1911AA00E4B}" type="slidenum">
              <a:rPr lang="en-US" smtClean="0"/>
              <a:pPr/>
              <a:t>3</a:t>
            </a:fld>
            <a:endParaRPr lang="en-US"/>
          </a:p>
        </p:txBody>
      </p:sp>
    </p:spTree>
    <p:extLst>
      <p:ext uri="{BB962C8B-B14F-4D97-AF65-F5344CB8AC3E}">
        <p14:creationId xmlns:p14="http://schemas.microsoft.com/office/powerpoint/2010/main" xmlns="" val="919342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771755-0794-4724-AAAD-C1911AA00E4B}" type="slidenum">
              <a:rPr lang="en-US" smtClean="0"/>
              <a:pPr/>
              <a:t>4</a:t>
            </a:fld>
            <a:endParaRPr lang="en-US"/>
          </a:p>
        </p:txBody>
      </p:sp>
    </p:spTree>
    <p:extLst>
      <p:ext uri="{BB962C8B-B14F-4D97-AF65-F5344CB8AC3E}">
        <p14:creationId xmlns:p14="http://schemas.microsoft.com/office/powerpoint/2010/main" xmlns="" val="919342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771755-0794-4724-AAAD-C1911AA00E4B}" type="slidenum">
              <a:rPr lang="en-US" smtClean="0"/>
              <a:pPr/>
              <a:t>5</a:t>
            </a:fld>
            <a:endParaRPr lang="en-US"/>
          </a:p>
        </p:txBody>
      </p:sp>
    </p:spTree>
    <p:extLst>
      <p:ext uri="{BB962C8B-B14F-4D97-AF65-F5344CB8AC3E}">
        <p14:creationId xmlns:p14="http://schemas.microsoft.com/office/powerpoint/2010/main" xmlns="" val="919342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771755-0794-4724-AAAD-C1911AA00E4B}" type="slidenum">
              <a:rPr lang="en-US" smtClean="0"/>
              <a:pPr/>
              <a:t>6</a:t>
            </a:fld>
            <a:endParaRPr lang="en-US"/>
          </a:p>
        </p:txBody>
      </p:sp>
    </p:spTree>
    <p:extLst>
      <p:ext uri="{BB962C8B-B14F-4D97-AF65-F5344CB8AC3E}">
        <p14:creationId xmlns:p14="http://schemas.microsoft.com/office/powerpoint/2010/main" xmlns="" val="919342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771755-0794-4724-AAAD-C1911AA00E4B}" type="slidenum">
              <a:rPr lang="en-US" smtClean="0"/>
              <a:pPr/>
              <a:t>7</a:t>
            </a:fld>
            <a:endParaRPr lang="en-US"/>
          </a:p>
        </p:txBody>
      </p:sp>
    </p:spTree>
    <p:extLst>
      <p:ext uri="{BB962C8B-B14F-4D97-AF65-F5344CB8AC3E}">
        <p14:creationId xmlns:p14="http://schemas.microsoft.com/office/powerpoint/2010/main" xmlns="" val="919342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771755-0794-4724-AAAD-C1911AA00E4B}" type="slidenum">
              <a:rPr lang="en-US" smtClean="0"/>
              <a:pPr/>
              <a:t>8</a:t>
            </a:fld>
            <a:endParaRPr lang="en-US"/>
          </a:p>
        </p:txBody>
      </p:sp>
    </p:spTree>
    <p:extLst>
      <p:ext uri="{BB962C8B-B14F-4D97-AF65-F5344CB8AC3E}">
        <p14:creationId xmlns:p14="http://schemas.microsoft.com/office/powerpoint/2010/main" xmlns="" val="919342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771755-0794-4724-AAAD-C1911AA00E4B}" type="slidenum">
              <a:rPr lang="en-US" smtClean="0"/>
              <a:pPr/>
              <a:t>9</a:t>
            </a:fld>
            <a:endParaRPr lang="en-US"/>
          </a:p>
        </p:txBody>
      </p:sp>
    </p:spTree>
    <p:extLst>
      <p:ext uri="{BB962C8B-B14F-4D97-AF65-F5344CB8AC3E}">
        <p14:creationId xmlns:p14="http://schemas.microsoft.com/office/powerpoint/2010/main" xmlns="" val="9193421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4/10/2016</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smtClean="0"/>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63285" y="0"/>
            <a:ext cx="12077353" cy="6856214"/>
          </a:xfrm>
          <a:prstGeom prst="rect">
            <a:avLst/>
          </a:prstGeom>
        </p:spPr>
      </p:pic>
      <p:sp>
        <p:nvSpPr>
          <p:cNvPr id="2" name="Title 1"/>
          <p:cNvSpPr>
            <a:spLocks noGrp="1"/>
          </p:cNvSpPr>
          <p:nvPr>
            <p:ph type="title" hasCustomPrompt="1"/>
          </p:nvPr>
        </p:nvSpPr>
        <p:spPr>
          <a:xfrm>
            <a:off x="457200" y="457200"/>
            <a:ext cx="10972800" cy="1828800"/>
          </a:xfrm>
        </p:spPr>
        <p:txBody>
          <a:bodyPr>
            <a:noAutofit/>
          </a:bodyPr>
          <a:lstStyle>
            <a:lvl1pPr algn="ctr">
              <a:defRPr sz="6000" cap="none" baseline="0">
                <a:latin typeface="Arial Black" pitchFamily="34" charset="0"/>
              </a:defRPr>
            </a:lvl1pPr>
          </a:lstStyle>
          <a:p>
            <a:r>
              <a:rPr lang="en-US" dirty="0" smtClean="0"/>
              <a:t>Click to edit Master </a:t>
            </a:r>
            <a:r>
              <a:rPr lang="en-US" dirty="0" smtClean="0"/>
              <a:t>style</a:t>
            </a:r>
            <a:br>
              <a:rPr lang="en-US" dirty="0" smtClean="0"/>
            </a:br>
            <a:r>
              <a:rPr lang="en-US" dirty="0" smtClean="0"/>
              <a:t>Line 2</a:t>
            </a:r>
            <a:endParaRPr lang="en-US" dirty="0"/>
          </a:p>
        </p:txBody>
      </p:sp>
      <p:sp>
        <p:nvSpPr>
          <p:cNvPr id="3" name="Content Placeholder 2"/>
          <p:cNvSpPr>
            <a:spLocks noGrp="1"/>
          </p:cNvSpPr>
          <p:nvPr>
            <p:ph idx="1"/>
          </p:nvPr>
        </p:nvSpPr>
        <p:spPr>
          <a:xfrm>
            <a:off x="457200" y="2286000"/>
            <a:ext cx="10972800" cy="3657600"/>
          </a:xfrm>
        </p:spPr>
        <p:txBody>
          <a:bodyPr anchor="ctr">
            <a:normAutofit/>
          </a:bodyPr>
          <a:lstStyle>
            <a:lvl1pPr algn="l">
              <a:defRPr sz="1800">
                <a:latin typeface="Arial" pitchFamily="34" charset="0"/>
                <a:cs typeface="Arial" pitchFamily="34" charset="0"/>
              </a:defRPr>
            </a:lvl1pPr>
            <a:lvl2pPr algn="l">
              <a:defRPr sz="1800">
                <a:latin typeface="Arial" pitchFamily="34" charset="0"/>
                <a:cs typeface="Arial" pitchFamily="34" charset="0"/>
              </a:defRPr>
            </a:lvl2pPr>
            <a:lvl3pPr algn="l">
              <a:defRPr sz="1800"/>
            </a:lvl3pPr>
            <a:lvl4pPr algn="l">
              <a:defRPr sz="1800"/>
            </a:lvl4pPr>
            <a:lvl5pPr algn="l">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7"/>
          <p:cNvSpPr>
            <a:spLocks noGrp="1"/>
          </p:cNvSpPr>
          <p:nvPr>
            <p:ph type="dt" sz="half" idx="10"/>
          </p:nvPr>
        </p:nvSpPr>
        <p:spPr>
          <a:xfrm>
            <a:off x="9833144" y="6292605"/>
            <a:ext cx="1585566" cy="377825"/>
          </a:xfrm>
        </p:spPr>
        <p:txBody>
          <a:bodyPr/>
          <a:lstStyle>
            <a:lvl1pPr algn="l">
              <a:defRPr/>
            </a:lvl1pPr>
          </a:lstStyle>
          <a:p>
            <a:fld id="{B61BEF0D-F0BB-DE4B-95CE-6DB70DBA9567}" type="datetimeFigureOut">
              <a:rPr lang="en-US" smtClean="0"/>
              <a:pPr/>
              <a:t>4/10/2016</a:t>
            </a:fld>
            <a:endParaRPr lang="en-US" dirty="0"/>
          </a:p>
        </p:txBody>
      </p:sp>
      <p:sp>
        <p:nvSpPr>
          <p:cNvPr id="10" name="Slide Number Placeholder 9"/>
          <p:cNvSpPr>
            <a:spLocks noGrp="1"/>
          </p:cNvSpPr>
          <p:nvPr>
            <p:ph type="sldNum" sz="quarter" idx="12"/>
          </p:nvPr>
        </p:nvSpPr>
        <p:spPr>
          <a:xfrm>
            <a:off x="11462653" y="6304328"/>
            <a:ext cx="546126" cy="377825"/>
          </a:xfrm>
        </p:spPr>
        <p:txBody>
          <a:bodyPr/>
          <a:lstStyle>
            <a:lvl1pPr algn="l">
              <a:defRPr/>
            </a:lvl1pPr>
          </a:lstStyle>
          <a:p>
            <a:fld id="{D57F1E4F-1CFF-5643-939E-217C01CDF565}" type="slidenum">
              <a:rPr lang="en-US" smtClean="0"/>
              <a:pPr/>
              <a:t>‹#›</a:t>
            </a:fld>
            <a:endParaRPr lang="en-US" dirty="0"/>
          </a:p>
        </p:txBody>
      </p:sp>
      <p:pic>
        <p:nvPicPr>
          <p:cNvPr id="12" name="Picture 2" descr="https://spacegrant.arizona.edu/sites/spacegrant.arizona.edu/files/about/logos/azsgc_logo_transparent_lg.png"/>
          <p:cNvPicPr>
            <a:picLocks noChangeAspect="1" noChangeArrowheads="1"/>
          </p:cNvPicPr>
          <p:nvPr userDrawn="1"/>
        </p:nvPicPr>
        <p:blipFill>
          <a:blip r:embed="rId3">
            <a:extLst>
              <a:ext uri="{28A0092B-C50C-407E-A947-70E740481C1C}">
                <a14:useLocalDpi xmlns:a14="http://schemas.microsoft.com/office/drawing/2010/main" xmlns="" val="0"/>
              </a:ext>
            </a:extLst>
          </a:blip>
          <a:srcRect/>
          <a:stretch>
            <a:fillRect/>
          </a:stretch>
        </p:blipFill>
        <p:spPr bwMode="auto">
          <a:xfrm>
            <a:off x="228600" y="5943600"/>
            <a:ext cx="509010" cy="6858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4/10/2016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4/10/2016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4/10/2016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4/10/2016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4/10/2016</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599"/>
            <a:ext cx="10972800" cy="5912894"/>
          </a:xfrm>
        </p:spPr>
        <p:txBody>
          <a:bodyPr anchor="ctr">
            <a:normAutofit/>
          </a:bodyPr>
          <a:lstStyle/>
          <a:p>
            <a:r>
              <a:rPr lang="en-US" sz="6600" b="1" spc="-200" dirty="0" smtClean="0">
                <a:solidFill>
                  <a:schemeClr val="bg1"/>
                </a:solidFill>
                <a:cs typeface="Arial" pitchFamily="34" charset="0"/>
              </a:rPr>
              <a:t>GLENDALE</a:t>
            </a:r>
            <a:br>
              <a:rPr lang="en-US" sz="6600" b="1" spc="-200" dirty="0" smtClean="0">
                <a:solidFill>
                  <a:schemeClr val="bg1"/>
                </a:solidFill>
                <a:cs typeface="Arial" pitchFamily="34" charset="0"/>
              </a:rPr>
            </a:br>
            <a:r>
              <a:rPr lang="en-US" sz="6600" b="1" spc="-200" dirty="0" smtClean="0">
                <a:solidFill>
                  <a:schemeClr val="bg1"/>
                </a:solidFill>
                <a:cs typeface="Arial" pitchFamily="34" charset="0"/>
              </a:rPr>
              <a:t>COMMUNITY COLLEGE</a:t>
            </a:r>
            <a:r>
              <a:rPr lang="en-US" sz="6600" b="1" dirty="0" smtClean="0">
                <a:solidFill>
                  <a:schemeClr val="bg1"/>
                </a:solidFill>
                <a:cs typeface="Aharoni" panose="02010803020104030203" pitchFamily="2" charset="-79"/>
              </a:rPr>
              <a:t/>
            </a:r>
            <a:br>
              <a:rPr lang="en-US" sz="6600" b="1" dirty="0" smtClean="0">
                <a:solidFill>
                  <a:schemeClr val="bg1"/>
                </a:solidFill>
                <a:cs typeface="Aharoni" panose="02010803020104030203" pitchFamily="2" charset="-79"/>
              </a:rPr>
            </a:br>
            <a:r>
              <a:rPr lang="en-US" sz="6600" b="1" dirty="0" smtClean="0">
                <a:cs typeface="Aharoni" panose="02010803020104030203" pitchFamily="2" charset="-79"/>
              </a:rPr>
              <a:t/>
            </a:r>
            <a:br>
              <a:rPr lang="en-US" sz="6600" b="1" dirty="0" smtClean="0">
                <a:cs typeface="Aharoni" panose="02010803020104030203" pitchFamily="2" charset="-79"/>
              </a:rPr>
            </a:br>
            <a:r>
              <a:rPr lang="en-US" sz="6600" b="1" dirty="0" smtClean="0">
                <a:cs typeface="Aharoni" panose="02010803020104030203" pitchFamily="2" charset="-79"/>
              </a:rPr>
              <a:t>Project ASCEND</a:t>
            </a:r>
            <a:br>
              <a:rPr lang="en-US" sz="6600" b="1" dirty="0" smtClean="0">
                <a:cs typeface="Aharoni" panose="02010803020104030203" pitchFamily="2" charset="-79"/>
              </a:rPr>
            </a:br>
            <a:r>
              <a:rPr lang="en-US" sz="6600" b="1" dirty="0" smtClean="0">
                <a:cs typeface="Aharoni" panose="02010803020104030203" pitchFamily="2" charset="-79"/>
              </a:rPr>
              <a:t>Spring </a:t>
            </a:r>
            <a:r>
              <a:rPr lang="en-US" sz="6600" b="1" dirty="0" smtClean="0">
                <a:cs typeface="Aharoni" panose="02010803020104030203" pitchFamily="2" charset="-79"/>
              </a:rPr>
              <a:t>2016</a:t>
            </a:r>
            <a:endParaRPr lang="en-US" sz="6600" b="1" dirty="0">
              <a:latin typeface="Arial Black" pitchFamily="34" charset="0"/>
              <a:cs typeface="Aharoni" panose="02010803020104030203" pitchFamily="2" charset="-79"/>
            </a:endParaRPr>
          </a:p>
        </p:txBody>
      </p:sp>
    </p:spTree>
    <p:extLst>
      <p:ext uri="{BB962C8B-B14F-4D97-AF65-F5344CB8AC3E}">
        <p14:creationId xmlns:p14="http://schemas.microsoft.com/office/powerpoint/2010/main" xmlns="" val="7290562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8000" dirty="0" smtClean="0">
                <a:latin typeface="Aharoni" pitchFamily="2" charset="-79"/>
                <a:cs typeface="Aharoni" pitchFamily="2" charset="-79"/>
              </a:rPr>
              <a:t>Geiger Counter</a:t>
            </a:r>
            <a:endParaRPr lang="en-US" sz="8000" dirty="0">
              <a:latin typeface="Aharoni" pitchFamily="2" charset="-79"/>
              <a:cs typeface="Aharoni" pitchFamily="2" charset="-79"/>
            </a:endParaRPr>
          </a:p>
        </p:txBody>
      </p:sp>
      <p:sp>
        <p:nvSpPr>
          <p:cNvPr id="3" name="Content Placeholder 2"/>
          <p:cNvSpPr>
            <a:spLocks noGrp="1"/>
          </p:cNvSpPr>
          <p:nvPr>
            <p:ph idx="1"/>
          </p:nvPr>
        </p:nvSpPr>
        <p:spPr>
          <a:xfrm>
            <a:off x="536239" y="1925250"/>
            <a:ext cx="11567777" cy="3649133"/>
          </a:xfrm>
        </p:spPr>
        <p:txBody>
          <a:bodyPr/>
          <a:lstStyle/>
          <a:p>
            <a:pPr marL="457200" lvl="1" indent="0">
              <a:buNone/>
            </a:pPr>
            <a:r>
              <a:rPr lang="en-US" dirty="0" smtClean="0"/>
              <a:t>Objective:</a:t>
            </a:r>
          </a:p>
          <a:p>
            <a:pPr marL="457200" lvl="1" indent="0">
              <a:buNone/>
            </a:pPr>
            <a:r>
              <a:rPr lang="en-US" dirty="0" smtClean="0"/>
              <a:t> To build our own Geiger counter that would be smaller than consumer products and capable of interfacing with our micro-controller</a:t>
            </a:r>
          </a:p>
          <a:p>
            <a:pPr marL="457200" lvl="1" indent="0">
              <a:buNone/>
            </a:pPr>
            <a:endParaRPr lang="en-US" dirty="0" smtClean="0"/>
          </a:p>
          <a:p>
            <a:pPr marL="457200" lvl="1" indent="0">
              <a:buNone/>
            </a:pPr>
            <a:r>
              <a:rPr lang="en-US" dirty="0" smtClean="0"/>
              <a:t>Outcome:</a:t>
            </a:r>
          </a:p>
          <a:p>
            <a:pPr marL="457200" lvl="1" indent="0">
              <a:buNone/>
            </a:pPr>
            <a:r>
              <a:rPr lang="en-US" dirty="0" smtClean="0"/>
              <a:t>We did not successfully build a Geiger counter. Instead, a standalone Geiger counter that logged data was included in the capsule.</a:t>
            </a:r>
            <a:endParaRPr lang="en-US" dirty="0"/>
          </a:p>
        </p:txBody>
      </p:sp>
    </p:spTree>
    <p:extLst>
      <p:ext uri="{BB962C8B-B14F-4D97-AF65-F5344CB8AC3E}">
        <p14:creationId xmlns:p14="http://schemas.microsoft.com/office/powerpoint/2010/main" xmlns="" val="2337103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507156" y="224823"/>
            <a:ext cx="3970578" cy="2977934"/>
          </a:xfrm>
        </p:spPr>
      </p:pic>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645139" y="179111"/>
            <a:ext cx="4031528" cy="3023646"/>
          </a:xfrm>
          <a:prstGeom prst="rect">
            <a:avLst/>
          </a:prstGeom>
        </p:spPr>
      </p:pic>
      <p:sp>
        <p:nvSpPr>
          <p:cNvPr id="6" name="TextBox 5"/>
          <p:cNvSpPr txBox="1"/>
          <p:nvPr/>
        </p:nvSpPr>
        <p:spPr>
          <a:xfrm>
            <a:off x="395926" y="3202757"/>
            <a:ext cx="3968684" cy="2031325"/>
          </a:xfrm>
          <a:prstGeom prst="rect">
            <a:avLst/>
          </a:prstGeom>
          <a:noFill/>
        </p:spPr>
        <p:txBody>
          <a:bodyPr wrap="square" rtlCol="0">
            <a:spAutoFit/>
          </a:bodyPr>
          <a:lstStyle/>
          <a:p>
            <a:r>
              <a:rPr lang="en-US" dirty="0" smtClean="0"/>
              <a:t>To detect beta and gamma radiation the Geiger tube we used (GQ m4011) requires an input voltage of 380-450v.</a:t>
            </a:r>
          </a:p>
          <a:p>
            <a:endParaRPr lang="en-US" dirty="0"/>
          </a:p>
          <a:p>
            <a:r>
              <a:rPr lang="en-US" dirty="0" smtClean="0"/>
              <a:t>We boosted 3.3v to 92v but did not test the voltage booster with a higher input voltage.</a:t>
            </a:r>
            <a:endParaRPr lang="en-US" dirty="0"/>
          </a:p>
        </p:txBody>
      </p:sp>
      <p:sp>
        <p:nvSpPr>
          <p:cNvPr id="7" name="TextBox 6"/>
          <p:cNvSpPr txBox="1"/>
          <p:nvPr/>
        </p:nvSpPr>
        <p:spPr>
          <a:xfrm>
            <a:off x="7645139" y="3202757"/>
            <a:ext cx="4031528" cy="2585323"/>
          </a:xfrm>
          <a:prstGeom prst="rect">
            <a:avLst/>
          </a:prstGeom>
          <a:noFill/>
        </p:spPr>
        <p:txBody>
          <a:bodyPr wrap="square" rtlCol="0">
            <a:spAutoFit/>
          </a:bodyPr>
          <a:lstStyle/>
          <a:p>
            <a:r>
              <a:rPr lang="en-US" dirty="0" smtClean="0"/>
              <a:t>Plan B was to interface an off-the-shelf Geiger counter with the payload’s motherboard. </a:t>
            </a:r>
            <a:endParaRPr lang="en-US" dirty="0"/>
          </a:p>
          <a:p>
            <a:endParaRPr lang="en-US" dirty="0" smtClean="0"/>
          </a:p>
          <a:p>
            <a:r>
              <a:rPr lang="en-US" dirty="0" smtClean="0"/>
              <a:t>The Geiger counter we intended to use, the GQ GMC200, does not log data. To interface with the motherboard we intended to trigger an interrupt using the </a:t>
            </a:r>
            <a:r>
              <a:rPr lang="en-US" smtClean="0"/>
              <a:t>signal from an </a:t>
            </a:r>
            <a:r>
              <a:rPr lang="en-US" dirty="0" smtClean="0"/>
              <a:t>LED on the Geiger counter.</a:t>
            </a:r>
            <a:endParaRPr lang="en-US" dirty="0"/>
          </a:p>
        </p:txBody>
      </p:sp>
    </p:spTree>
    <p:extLst>
      <p:ext uri="{BB962C8B-B14F-4D97-AF65-F5344CB8AC3E}">
        <p14:creationId xmlns:p14="http://schemas.microsoft.com/office/powerpoint/2010/main" xmlns="" val="3145449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8000" dirty="0" smtClean="0">
                <a:latin typeface="Aharoni" pitchFamily="2" charset="-79"/>
                <a:cs typeface="Aharoni" pitchFamily="2" charset="-79"/>
              </a:rPr>
              <a:t>Geiger Counter</a:t>
            </a:r>
            <a:endParaRPr lang="en-US" sz="8000" dirty="0">
              <a:latin typeface="Aharoni" pitchFamily="2" charset="-79"/>
              <a:cs typeface="Aharoni" pitchFamily="2" charset="-79"/>
            </a:endParaRPr>
          </a:p>
        </p:txBody>
      </p:sp>
      <p:sp>
        <p:nvSpPr>
          <p:cNvPr id="3" name="Content Placeholder 2"/>
          <p:cNvSpPr>
            <a:spLocks noGrp="1"/>
          </p:cNvSpPr>
          <p:nvPr>
            <p:ph idx="1"/>
          </p:nvPr>
        </p:nvSpPr>
        <p:spPr>
          <a:xfrm>
            <a:off x="3411415" y="2142067"/>
            <a:ext cx="4818185" cy="3649133"/>
          </a:xfrm>
        </p:spPr>
        <p:txBody>
          <a:bodyPr/>
          <a:lstStyle/>
          <a:p>
            <a:r>
              <a:rPr lang="en-US" dirty="0" smtClean="0"/>
              <a:t>Successes:</a:t>
            </a:r>
          </a:p>
          <a:p>
            <a:pPr lvl="1"/>
            <a:r>
              <a:rPr lang="en-US" dirty="0" smtClean="0"/>
              <a:t>Learned about Geiger Counters</a:t>
            </a:r>
          </a:p>
          <a:p>
            <a:pPr lvl="1"/>
            <a:r>
              <a:rPr lang="en-US" dirty="0" smtClean="0"/>
              <a:t>Voltage boosters from 3.3 V to 92 V (but the goal was 500-600 V)</a:t>
            </a:r>
          </a:p>
          <a:p>
            <a:r>
              <a:rPr lang="en-US" dirty="0" smtClean="0"/>
              <a:t>Failures:</a:t>
            </a:r>
          </a:p>
          <a:p>
            <a:pPr lvl="1"/>
            <a:r>
              <a:rPr lang="en-US" dirty="0" smtClean="0"/>
              <a:t>Wasted </a:t>
            </a:r>
            <a:r>
              <a:rPr lang="en-US" dirty="0" smtClean="0"/>
              <a:t>around </a:t>
            </a:r>
            <a:r>
              <a:rPr lang="en-US" dirty="0" smtClean="0"/>
              <a:t>$400 the past two </a:t>
            </a:r>
            <a:r>
              <a:rPr lang="en-US" dirty="0" smtClean="0"/>
              <a:t>semesters on Geiger “solutions.”</a:t>
            </a:r>
            <a:endParaRPr lang="en-US" dirty="0" smtClean="0"/>
          </a:p>
          <a:p>
            <a:pPr lvl="1"/>
            <a:r>
              <a:rPr lang="en-US" dirty="0" smtClean="0"/>
              <a:t>Communication</a:t>
            </a:r>
          </a:p>
          <a:p>
            <a:pPr lvl="1"/>
            <a:endParaRPr lang="en-US" dirty="0"/>
          </a:p>
        </p:txBody>
      </p:sp>
    </p:spTree>
    <p:extLst>
      <p:ext uri="{BB962C8B-B14F-4D97-AF65-F5344CB8AC3E}">
        <p14:creationId xmlns:p14="http://schemas.microsoft.com/office/powerpoint/2010/main" xmlns="" val="2337103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338" y="144379"/>
            <a:ext cx="10131425" cy="1456267"/>
          </a:xfrm>
        </p:spPr>
        <p:txBody>
          <a:bodyPr>
            <a:normAutofit/>
          </a:bodyPr>
          <a:lstStyle/>
          <a:p>
            <a:pPr algn="ctr"/>
            <a:r>
              <a:rPr lang="en-US" sz="6600" dirty="0" smtClean="0">
                <a:latin typeface="Aharoni" panose="02010803020104030203" pitchFamily="2" charset="-79"/>
                <a:cs typeface="Aharoni" panose="02010803020104030203" pitchFamily="2" charset="-79"/>
              </a:rPr>
              <a:t>Camera</a:t>
            </a:r>
            <a:endParaRPr lang="en-US" sz="6600" dirty="0">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a:xfrm>
            <a:off x="3172327" y="4981521"/>
            <a:ext cx="8859251" cy="1355112"/>
          </a:xfrm>
        </p:spPr>
        <p:txBody>
          <a:bodyPr>
            <a:noAutofit/>
          </a:bodyPr>
          <a:lstStyle/>
          <a:p>
            <a:pPr marL="0" indent="0">
              <a:buNone/>
            </a:pPr>
            <a:r>
              <a:rPr lang="en-US" sz="4400" dirty="0" smtClean="0"/>
              <a:t>LSY201 JPEG Camera UART Interface</a:t>
            </a:r>
            <a:endParaRPr lang="en-US" sz="4400" dirty="0"/>
          </a:p>
        </p:txBody>
      </p:sp>
      <p:pic>
        <p:nvPicPr>
          <p:cNvPr id="3074" name="Picture 2" descr="http://mbed.org/media/uploads/shintamainjp/ls_y201_overview.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09338" y="1638496"/>
            <a:ext cx="3702571" cy="334302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4736123" y="1607234"/>
            <a:ext cx="6881446" cy="2308324"/>
          </a:xfrm>
          <a:prstGeom prst="rect">
            <a:avLst/>
          </a:prstGeom>
          <a:noFill/>
        </p:spPr>
        <p:txBody>
          <a:bodyPr wrap="square" rtlCol="0">
            <a:spAutoFit/>
          </a:bodyPr>
          <a:lstStyle/>
          <a:p>
            <a:r>
              <a:rPr lang="en-US" dirty="0" smtClean="0"/>
              <a:t>“No</a:t>
            </a:r>
            <a:r>
              <a:rPr lang="en-US" dirty="0" smtClean="0"/>
              <a:t>, we didn’t use a </a:t>
            </a:r>
            <a:r>
              <a:rPr lang="en-US" dirty="0" err="1" smtClean="0"/>
              <a:t>GoPro</a:t>
            </a:r>
            <a:r>
              <a:rPr lang="en-US" dirty="0" smtClean="0"/>
              <a:t>.”</a:t>
            </a:r>
            <a:endParaRPr lang="en-US" dirty="0" smtClean="0"/>
          </a:p>
          <a:p>
            <a:pPr marL="285750" indent="-285750">
              <a:buFont typeface="Arial" pitchFamily="34" charset="0"/>
              <a:buChar char="•"/>
            </a:pPr>
            <a:endParaRPr lang="en-US" dirty="0"/>
          </a:p>
          <a:p>
            <a:pPr marL="285750" indent="-285750">
              <a:buFont typeface="Arial" pitchFamily="34" charset="0"/>
              <a:buChar char="•"/>
            </a:pPr>
            <a:r>
              <a:rPr lang="en-US" dirty="0" smtClean="0"/>
              <a:t>Successes:</a:t>
            </a:r>
          </a:p>
          <a:p>
            <a:pPr marL="742950" lvl="1" indent="-285750">
              <a:buFont typeface="Arial" pitchFamily="34" charset="0"/>
              <a:buChar char="•"/>
            </a:pPr>
            <a:r>
              <a:rPr lang="en-US" dirty="0" smtClean="0"/>
              <a:t>Clear images saved to the SD card</a:t>
            </a:r>
          </a:p>
          <a:p>
            <a:pPr marL="742950" lvl="1" indent="-285750">
              <a:buFont typeface="Arial" pitchFamily="34" charset="0"/>
              <a:buChar char="•"/>
            </a:pPr>
            <a:r>
              <a:rPr lang="en-US" dirty="0" smtClean="0"/>
              <a:t>Learned </a:t>
            </a:r>
            <a:r>
              <a:rPr lang="en-US" dirty="0" smtClean="0"/>
              <a:t>about </a:t>
            </a:r>
            <a:r>
              <a:rPr lang="en-US" dirty="0" smtClean="0"/>
              <a:t>hexadecimal </a:t>
            </a:r>
            <a:r>
              <a:rPr lang="en-US" dirty="0" smtClean="0"/>
              <a:t>data, the JPG, serial communication</a:t>
            </a:r>
            <a:endParaRPr lang="en-US" dirty="0" smtClean="0"/>
          </a:p>
          <a:p>
            <a:pPr marL="285750" indent="-285750">
              <a:buFont typeface="Arial" pitchFamily="34" charset="0"/>
              <a:buChar char="•"/>
            </a:pPr>
            <a:r>
              <a:rPr lang="en-US" dirty="0" smtClean="0"/>
              <a:t>Failures:</a:t>
            </a:r>
            <a:endParaRPr lang="en-US" dirty="0"/>
          </a:p>
          <a:p>
            <a:pPr marL="742950" lvl="1" indent="-285750">
              <a:buFont typeface="Arial" pitchFamily="34" charset="0"/>
              <a:buChar char="•"/>
            </a:pPr>
            <a:r>
              <a:rPr lang="en-US" dirty="0" smtClean="0"/>
              <a:t>Was not integrated into the main </a:t>
            </a:r>
            <a:r>
              <a:rPr lang="en-US" dirty="0" smtClean="0"/>
              <a:t>program</a:t>
            </a:r>
            <a:endParaRPr lang="en-US" dirty="0" smtClean="0"/>
          </a:p>
          <a:p>
            <a:r>
              <a:rPr lang="en-US" dirty="0" smtClean="0"/>
              <a:t>UART vs. SPI vs. I2C</a:t>
            </a:r>
            <a:endParaRPr lang="en-US" dirty="0"/>
          </a:p>
        </p:txBody>
      </p:sp>
    </p:spTree>
    <p:extLst>
      <p:ext uri="{BB962C8B-B14F-4D97-AF65-F5344CB8AC3E}">
        <p14:creationId xmlns:p14="http://schemas.microsoft.com/office/powerpoint/2010/main" xmlns="" val="31092562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76463"/>
            <a:ext cx="10131425" cy="1456267"/>
          </a:xfrm>
        </p:spPr>
        <p:txBody>
          <a:bodyPr>
            <a:normAutofit/>
          </a:bodyPr>
          <a:lstStyle/>
          <a:p>
            <a:pPr algn="ctr"/>
            <a:r>
              <a:rPr lang="en-US" sz="4800" dirty="0" smtClean="0">
                <a:latin typeface="Aharoni" panose="02010803020104030203" pitchFamily="2" charset="-79"/>
                <a:cs typeface="Aharoni" panose="02010803020104030203" pitchFamily="2" charset="-79"/>
              </a:rPr>
              <a:t>Biology</a:t>
            </a:r>
            <a:endParaRPr lang="en-US" sz="4800" dirty="0">
              <a:latin typeface="Aharoni" panose="02010803020104030203" pitchFamily="2" charset="-79"/>
              <a:cs typeface="Aharoni" panose="02010803020104030203" pitchFamily="2" charset="-79"/>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rot="5400000">
            <a:off x="648581" y="1980081"/>
            <a:ext cx="4740580" cy="4325456"/>
          </a:xfrm>
        </p:spPr>
      </p:pic>
      <p:sp>
        <p:nvSpPr>
          <p:cNvPr id="5" name="TextBox 4"/>
          <p:cNvSpPr txBox="1"/>
          <p:nvPr/>
        </p:nvSpPr>
        <p:spPr>
          <a:xfrm>
            <a:off x="6181058" y="1632730"/>
            <a:ext cx="4636168" cy="5262979"/>
          </a:xfrm>
          <a:prstGeom prst="rect">
            <a:avLst/>
          </a:prstGeom>
          <a:noFill/>
        </p:spPr>
        <p:txBody>
          <a:bodyPr wrap="square" rtlCol="0">
            <a:spAutoFit/>
          </a:bodyPr>
          <a:lstStyle/>
          <a:p>
            <a:r>
              <a:rPr lang="en-US" sz="2400" dirty="0" err="1" smtClean="0"/>
              <a:t>Deinococcus</a:t>
            </a:r>
            <a:r>
              <a:rPr lang="en-US" sz="2400" dirty="0" smtClean="0"/>
              <a:t> </a:t>
            </a:r>
            <a:r>
              <a:rPr lang="en-US" sz="2400" dirty="0" err="1" smtClean="0"/>
              <a:t>radiodurans</a:t>
            </a:r>
            <a:r>
              <a:rPr lang="en-US" sz="2400" dirty="0" smtClean="0"/>
              <a:t>: </a:t>
            </a:r>
            <a:r>
              <a:rPr lang="en-US" sz="2400" dirty="0" err="1" smtClean="0"/>
              <a:t>extremophilic</a:t>
            </a:r>
            <a:r>
              <a:rPr lang="en-US" sz="2400" dirty="0" smtClean="0"/>
              <a:t> , gram positive bacteria.</a:t>
            </a:r>
          </a:p>
          <a:p>
            <a:endParaRPr lang="en-US" sz="2400" dirty="0"/>
          </a:p>
          <a:p>
            <a:r>
              <a:rPr lang="en-US" sz="2400" dirty="0" smtClean="0"/>
              <a:t>Ideal candidate for this experiment because of its extremophile properties.</a:t>
            </a:r>
          </a:p>
          <a:p>
            <a:endParaRPr lang="en-US" sz="2400" dirty="0" smtClean="0"/>
          </a:p>
          <a:p>
            <a:r>
              <a:rPr lang="en-US" sz="2400" dirty="0" smtClean="0"/>
              <a:t>Near space flight expected to have a negative effect on bacterial growth, but not expected to kill the bacteria. </a:t>
            </a:r>
          </a:p>
          <a:p>
            <a:endParaRPr lang="en-US" sz="2400" dirty="0"/>
          </a:p>
          <a:p>
            <a:endParaRPr lang="en-US" sz="2400" dirty="0"/>
          </a:p>
        </p:txBody>
      </p:sp>
    </p:spTree>
    <p:extLst>
      <p:ext uri="{BB962C8B-B14F-4D97-AF65-F5344CB8AC3E}">
        <p14:creationId xmlns:p14="http://schemas.microsoft.com/office/powerpoint/2010/main" xmlns="" val="35132506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600" dirty="0" err="1" smtClean="0">
                <a:latin typeface="Aharoni" panose="02010803020104030203" pitchFamily="2" charset="-79"/>
                <a:cs typeface="Aharoni" panose="02010803020104030203" pitchFamily="2" charset="-79"/>
              </a:rPr>
              <a:t>Eins</a:t>
            </a:r>
            <a:r>
              <a:rPr lang="en-US" sz="6600" dirty="0" smtClean="0">
                <a:latin typeface="Aharoni" panose="02010803020104030203" pitchFamily="2" charset="-79"/>
                <a:cs typeface="Aharoni" panose="02010803020104030203" pitchFamily="2" charset="-79"/>
              </a:rPr>
              <a:t> </a:t>
            </a:r>
            <a:r>
              <a:rPr lang="en-US" sz="6600" dirty="0" err="1" smtClean="0">
                <a:latin typeface="Aharoni" panose="02010803020104030203" pitchFamily="2" charset="-79"/>
                <a:cs typeface="Aharoni" panose="02010803020104030203" pitchFamily="2" charset="-79"/>
              </a:rPr>
              <a:t>ist</a:t>
            </a:r>
            <a:r>
              <a:rPr lang="en-US" sz="6600" dirty="0" smtClean="0">
                <a:latin typeface="Aharoni" panose="02010803020104030203" pitchFamily="2" charset="-79"/>
                <a:cs typeface="Aharoni" panose="02010803020104030203" pitchFamily="2" charset="-79"/>
              </a:rPr>
              <a:t> </a:t>
            </a:r>
            <a:r>
              <a:rPr lang="en-US" sz="6600" dirty="0" err="1" smtClean="0">
                <a:latin typeface="Aharoni" panose="02010803020104030203" pitchFamily="2" charset="-79"/>
                <a:cs typeface="Aharoni" panose="02010803020104030203" pitchFamily="2" charset="-79"/>
              </a:rPr>
              <a:t>K</a:t>
            </a:r>
            <a:r>
              <a:rPr lang="en-US" sz="6600" dirty="0" err="1" smtClean="0">
                <a:latin typeface="Aharoni" panose="02010803020104030203" pitchFamily="2" charset="-79"/>
                <a:cs typeface="Aharoni" panose="02010803020104030203" pitchFamily="2" charset="-79"/>
              </a:rPr>
              <a:t>eins</a:t>
            </a:r>
            <a:endParaRPr lang="en-US" sz="6600" dirty="0">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p:txBody>
          <a:bodyPr/>
          <a:lstStyle/>
          <a:p>
            <a:r>
              <a:rPr lang="en-US" dirty="0" smtClean="0"/>
              <a:t>Two </a:t>
            </a:r>
            <a:r>
              <a:rPr lang="en-US" dirty="0"/>
              <a:t>completely separate </a:t>
            </a:r>
            <a:r>
              <a:rPr lang="en-US" dirty="0" smtClean="0"/>
              <a:t>electronic sub-systems </a:t>
            </a:r>
          </a:p>
          <a:p>
            <a:r>
              <a:rPr lang="en-US" dirty="0"/>
              <a:t>Processers, circuit boards, power supplies</a:t>
            </a:r>
            <a:r>
              <a:rPr lang="en-US" dirty="0" smtClean="0"/>
              <a:t>, sensors</a:t>
            </a:r>
          </a:p>
          <a:p>
            <a:r>
              <a:rPr lang="en-US" dirty="0" smtClean="0"/>
              <a:t>Redundancy nearly doubles your chances of success.</a:t>
            </a:r>
          </a:p>
          <a:p>
            <a:r>
              <a:rPr lang="en-US" dirty="0" smtClean="0"/>
              <a:t>Redundancy gives you two chances to fail.</a:t>
            </a:r>
          </a:p>
          <a:p>
            <a:endParaRPr lang="en-US" dirty="0" smtClean="0"/>
          </a:p>
        </p:txBody>
      </p:sp>
    </p:spTree>
    <p:extLst>
      <p:ext uri="{BB962C8B-B14F-4D97-AF65-F5344CB8AC3E}">
        <p14:creationId xmlns:p14="http://schemas.microsoft.com/office/powerpoint/2010/main" xmlns="" val="857493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1027" y="152867"/>
            <a:ext cx="10038769" cy="1040541"/>
          </a:xfrm>
        </p:spPr>
        <p:txBody>
          <a:bodyPr>
            <a:normAutofit/>
          </a:bodyPr>
          <a:lstStyle/>
          <a:p>
            <a:pPr algn="ctr"/>
            <a:r>
              <a:rPr lang="en-US" sz="6000" dirty="0" smtClean="0">
                <a:latin typeface="Aharoni" panose="02010803020104030203" pitchFamily="2" charset="-79"/>
                <a:cs typeface="Aharoni" panose="02010803020104030203" pitchFamily="2" charset="-79"/>
              </a:rPr>
              <a:t>The microprocessor</a:t>
            </a:r>
            <a:endParaRPr lang="en-US" sz="6000" dirty="0">
              <a:latin typeface="Aharoni" panose="02010803020104030203" pitchFamily="2" charset="-79"/>
              <a:cs typeface="Aharoni" panose="02010803020104030203" pitchFamily="2" charset="-79"/>
            </a:endParaRPr>
          </a:p>
        </p:txBody>
      </p:sp>
      <p:pic>
        <p:nvPicPr>
          <p:cNvPr id="4100" name="Picture 4" descr="https://raw.githubusercontent.com/fubarino/fubarino.github.com/master/sd/docs/FubarinoSDv1_4Diagram.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923184" y="-14700613"/>
            <a:ext cx="2743200" cy="2374329"/>
          </a:xfrm>
          <a:prstGeom prst="rect">
            <a:avLst/>
          </a:prstGeom>
          <a:noFill/>
          <a:extLst>
            <a:ext uri="{909E8E84-426E-40DD-AFC4-6F175D3DCCD1}">
              <a14:hiddenFill xmlns:a14="http://schemas.microsoft.com/office/drawing/2010/main" xmlns="">
                <a:solidFill>
                  <a:srgbClr val="FFFFFF"/>
                </a:solidFill>
              </a14:hiddenFill>
            </a:ext>
          </a:extLst>
        </p:spPr>
      </p:pic>
      <p:pic>
        <p:nvPicPr>
          <p:cNvPr id="4102" name="Picture 6" descr="http://fubarino.org/images/fubarinosd1.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000651" y="1106214"/>
            <a:ext cx="5357385" cy="194814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5199058" y="3060634"/>
            <a:ext cx="4303552" cy="369332"/>
          </a:xfrm>
          <a:prstGeom prst="rect">
            <a:avLst/>
          </a:prstGeom>
          <a:noFill/>
        </p:spPr>
        <p:txBody>
          <a:bodyPr wrap="square" rtlCol="0">
            <a:spAutoFit/>
          </a:bodyPr>
          <a:lstStyle/>
          <a:p>
            <a:pPr algn="ctr"/>
            <a:r>
              <a:rPr lang="en-US" i="1" dirty="0" err="1" smtClean="0"/>
              <a:t>ChipKIT</a:t>
            </a:r>
            <a:r>
              <a:rPr lang="en-US" i="1" dirty="0" smtClean="0"/>
              <a:t> </a:t>
            </a:r>
            <a:r>
              <a:rPr lang="en-US" i="1" dirty="0" err="1" smtClean="0"/>
              <a:t>Fubarino</a:t>
            </a:r>
            <a:r>
              <a:rPr lang="en-US" i="1" dirty="0" smtClean="0"/>
              <a:t> SD</a:t>
            </a:r>
            <a:endParaRPr lang="en-US" i="1" dirty="0"/>
          </a:p>
        </p:txBody>
      </p:sp>
      <p:sp>
        <p:nvSpPr>
          <p:cNvPr id="5" name="TextBox 4"/>
          <p:cNvSpPr txBox="1"/>
          <p:nvPr/>
        </p:nvSpPr>
        <p:spPr>
          <a:xfrm>
            <a:off x="1040232" y="4167039"/>
            <a:ext cx="10142291" cy="2246769"/>
          </a:xfrm>
          <a:prstGeom prst="rect">
            <a:avLst/>
          </a:prstGeom>
          <a:noFill/>
        </p:spPr>
        <p:txBody>
          <a:bodyPr wrap="square" rtlCol="0">
            <a:spAutoFit/>
          </a:bodyPr>
          <a:lstStyle/>
          <a:p>
            <a:pPr marL="342900" indent="-342900">
              <a:buFont typeface="Arial" pitchFamily="34" charset="0"/>
              <a:buChar char="•"/>
            </a:pPr>
            <a:r>
              <a:rPr lang="en-US" sz="2000" dirty="0" err="1" smtClean="0"/>
              <a:t>Arduino</a:t>
            </a:r>
            <a:r>
              <a:rPr lang="en-US" sz="2000" dirty="0" smtClean="0"/>
              <a:t> Compatible</a:t>
            </a:r>
          </a:p>
          <a:p>
            <a:pPr marL="342900" indent="-342900">
              <a:buFont typeface="Arial" pitchFamily="34" charset="0"/>
              <a:buChar char="•"/>
            </a:pPr>
            <a:r>
              <a:rPr lang="en-US" sz="2000" dirty="0" smtClean="0"/>
              <a:t>PIC32MX795F512H </a:t>
            </a:r>
            <a:r>
              <a:rPr lang="en-US" sz="2000" dirty="0"/>
              <a:t>with 512K Flash, 128K RAM @ 80MHz</a:t>
            </a:r>
          </a:p>
          <a:p>
            <a:pPr marL="342900" indent="-342900">
              <a:buFont typeface="Arial" pitchFamily="34" charset="0"/>
              <a:buChar char="•"/>
            </a:pPr>
            <a:r>
              <a:rPr lang="en-US" sz="2000" dirty="0"/>
              <a:t>45 Digital IO (many are 5V tolerant)</a:t>
            </a:r>
          </a:p>
          <a:p>
            <a:pPr marL="342900" indent="-342900">
              <a:buFont typeface="Arial" pitchFamily="34" charset="0"/>
              <a:buChar char="•"/>
            </a:pPr>
            <a:r>
              <a:rPr lang="en-US" sz="2000" dirty="0"/>
              <a:t>15 Analog inputs (10-bit), and 2 </a:t>
            </a:r>
            <a:r>
              <a:rPr lang="en-US" sz="2000" dirty="0" smtClean="0"/>
              <a:t>UARTs</a:t>
            </a:r>
          </a:p>
          <a:p>
            <a:pPr marL="342900" indent="-342900">
              <a:buFont typeface="Arial" pitchFamily="34" charset="0"/>
              <a:buChar char="•"/>
            </a:pPr>
            <a:r>
              <a:rPr lang="en-US" sz="2000" dirty="0" err="1" smtClean="0"/>
              <a:t>MicroSD</a:t>
            </a:r>
            <a:r>
              <a:rPr lang="en-US" sz="2000" dirty="0" smtClean="0"/>
              <a:t> </a:t>
            </a:r>
            <a:r>
              <a:rPr lang="en-US" sz="2000" dirty="0"/>
              <a:t>slot connected to the PIC32 SPI port</a:t>
            </a:r>
          </a:p>
          <a:p>
            <a:pPr marL="342900" indent="-342900">
              <a:buFont typeface="Arial" pitchFamily="34" charset="0"/>
              <a:buChar char="•"/>
            </a:pPr>
            <a:r>
              <a:rPr lang="en-US" sz="2000" dirty="0" smtClean="0"/>
              <a:t>Can </a:t>
            </a:r>
            <a:r>
              <a:rPr lang="en-US" sz="2000" dirty="0"/>
              <a:t>be powered </a:t>
            </a:r>
            <a:r>
              <a:rPr lang="en-US" sz="2000" dirty="0" smtClean="0"/>
              <a:t>via </a:t>
            </a:r>
            <a:r>
              <a:rPr lang="en-US" sz="2000" dirty="0"/>
              <a:t>USB, or 2.3V to 13V DC input power</a:t>
            </a:r>
          </a:p>
          <a:p>
            <a:pPr marL="285750" indent="-285750">
              <a:buFont typeface="Wingdings" panose="05000000000000000000" pitchFamily="2" charset="2"/>
              <a:buChar char="v"/>
            </a:pPr>
            <a:endParaRPr lang="en-US" sz="2000" dirty="0"/>
          </a:p>
        </p:txBody>
      </p:sp>
      <p:sp>
        <p:nvSpPr>
          <p:cNvPr id="3" name="TextBox 2"/>
          <p:cNvSpPr txBox="1"/>
          <p:nvPr/>
        </p:nvSpPr>
        <p:spPr>
          <a:xfrm>
            <a:off x="1324220" y="3520709"/>
            <a:ext cx="8710246" cy="646331"/>
          </a:xfrm>
          <a:prstGeom prst="rect">
            <a:avLst/>
          </a:prstGeom>
          <a:noFill/>
        </p:spPr>
        <p:txBody>
          <a:bodyPr wrap="square" rtlCol="0">
            <a:spAutoFit/>
          </a:bodyPr>
          <a:lstStyle/>
          <a:p>
            <a:pPr algn="ctr"/>
            <a:r>
              <a:rPr lang="en-US" dirty="0"/>
              <a:t>And no, we didn’t use an </a:t>
            </a:r>
            <a:r>
              <a:rPr lang="en-US" dirty="0" err="1"/>
              <a:t>Arduino</a:t>
            </a:r>
            <a:endParaRPr lang="en-US" dirty="0"/>
          </a:p>
          <a:p>
            <a:pPr algn="ctr"/>
            <a:endParaRPr lang="en-US" dirty="0"/>
          </a:p>
        </p:txBody>
      </p:sp>
    </p:spTree>
    <p:extLst>
      <p:ext uri="{BB962C8B-B14F-4D97-AF65-F5344CB8AC3E}">
        <p14:creationId xmlns:p14="http://schemas.microsoft.com/office/powerpoint/2010/main" xmlns="" val="1481604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600" dirty="0" smtClean="0">
                <a:latin typeface="Aharoni" panose="02010803020104030203" pitchFamily="2" charset="-79"/>
                <a:cs typeface="Aharoni" panose="02010803020104030203" pitchFamily="2" charset="-79"/>
              </a:rPr>
              <a:t>S</a:t>
            </a:r>
            <a:r>
              <a:rPr lang="en-US" sz="6600" dirty="0" smtClean="0">
                <a:latin typeface="Aharoni" panose="02010803020104030203" pitchFamily="2" charset="-79"/>
                <a:cs typeface="Aharoni" panose="02010803020104030203" pitchFamily="2" charset="-79"/>
              </a:rPr>
              <a:t>ensors</a:t>
            </a:r>
            <a:endParaRPr lang="en-US" sz="6600" dirty="0">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a:xfrm>
            <a:off x="685802" y="2142067"/>
            <a:ext cx="3998494" cy="3649133"/>
          </a:xfrm>
        </p:spPr>
        <p:txBody>
          <a:bodyPr>
            <a:normAutofit/>
          </a:bodyPr>
          <a:lstStyle/>
          <a:p>
            <a:r>
              <a:rPr lang="en-US" sz="2800" dirty="0" smtClean="0"/>
              <a:t>BMP180</a:t>
            </a:r>
          </a:p>
          <a:p>
            <a:r>
              <a:rPr lang="en-US" sz="2800" dirty="0" smtClean="0"/>
              <a:t>DHT22</a:t>
            </a:r>
          </a:p>
          <a:p>
            <a:r>
              <a:rPr lang="en-US" sz="2800" dirty="0" smtClean="0"/>
              <a:t>UV Light Sensor</a:t>
            </a:r>
          </a:p>
          <a:p>
            <a:r>
              <a:rPr lang="en-US" sz="2800" dirty="0" smtClean="0"/>
              <a:t>GMC-320 plus Geiger Counter</a:t>
            </a:r>
          </a:p>
        </p:txBody>
      </p:sp>
      <p:pic>
        <p:nvPicPr>
          <p:cNvPr id="2050" name="Picture 2" descr="http://i.ebayimg.com/images/g/OAwAAOxydB1SjYNH/s-l300.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524291" y="2065867"/>
            <a:ext cx="1833646" cy="1833646"/>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http://www.robotshop.com/media/catalog/product/cache/1/image/800x800/9df78eab33525d08d6e5fb8d27136e95/h/u/humidity-temperature-sensor-dht22.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357937" y="2065867"/>
            <a:ext cx="1512804" cy="1833646"/>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https://cdn-shop.adafruit.com/1200x900/1918-01.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577806" y="3899513"/>
            <a:ext cx="2414337" cy="1810753"/>
          </a:xfrm>
          <a:prstGeom prst="rect">
            <a:avLst/>
          </a:prstGeom>
          <a:noFill/>
          <a:extLst>
            <a:ext uri="{909E8E84-426E-40DD-AFC4-6F175D3DCCD1}">
              <a14:hiddenFill xmlns:a14="http://schemas.microsoft.com/office/drawing/2010/main" xmlns="">
                <a:solidFill>
                  <a:srgbClr val="FFFFFF"/>
                </a:solidFill>
              </a14:hiddenFill>
            </a:ext>
          </a:extLst>
        </p:spPr>
      </p:pic>
      <p:pic>
        <p:nvPicPr>
          <p:cNvPr id="2056" name="Picture 8" descr="http://www.gqelectronicsllc.com/images/Listing/GMC-320-Plus_350.pn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992143" y="3899513"/>
            <a:ext cx="3305175" cy="22098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169702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148281"/>
            <a:ext cx="10131425" cy="1456267"/>
          </a:xfrm>
        </p:spPr>
        <p:txBody>
          <a:bodyPr>
            <a:normAutofit/>
          </a:bodyPr>
          <a:lstStyle/>
          <a:p>
            <a:pPr algn="ctr"/>
            <a:r>
              <a:rPr lang="en-US" sz="4800" dirty="0" smtClean="0">
                <a:latin typeface="Aharoni" panose="02010803020104030203" pitchFamily="2" charset="-79"/>
                <a:cs typeface="Aharoni" panose="02010803020104030203" pitchFamily="2" charset="-79"/>
              </a:rPr>
              <a:t>Acknowledgements</a:t>
            </a:r>
            <a:endParaRPr lang="en-US" sz="4800" dirty="0">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a:xfrm>
            <a:off x="2579427" y="1542197"/>
            <a:ext cx="6714698" cy="4858603"/>
          </a:xfrm>
        </p:spPr>
        <p:txBody>
          <a:bodyPr>
            <a:noAutofit/>
          </a:bodyPr>
          <a:lstStyle/>
          <a:p>
            <a:pPr marL="0" indent="0" algn="ctr">
              <a:buNone/>
            </a:pPr>
            <a:r>
              <a:rPr lang="en-US" sz="3200" dirty="0"/>
              <a:t>Danielle </a:t>
            </a:r>
            <a:r>
              <a:rPr lang="en-US" sz="3200" dirty="0" smtClean="0"/>
              <a:t>Brokaw</a:t>
            </a:r>
          </a:p>
          <a:p>
            <a:pPr marL="0" indent="0" algn="ctr">
              <a:buNone/>
            </a:pPr>
            <a:r>
              <a:rPr lang="en-US" sz="3200" dirty="0" smtClean="0"/>
              <a:t>Dr. James Tuohy</a:t>
            </a:r>
          </a:p>
          <a:p>
            <a:pPr marL="0" indent="0" algn="ctr">
              <a:buNone/>
            </a:pPr>
            <a:r>
              <a:rPr lang="en-US" sz="3200" dirty="0" smtClean="0"/>
              <a:t>Rhonda </a:t>
            </a:r>
            <a:r>
              <a:rPr lang="en-US" sz="3200" dirty="0" smtClean="0"/>
              <a:t>Lee</a:t>
            </a:r>
          </a:p>
          <a:p>
            <a:pPr marL="0" indent="0" algn="ctr">
              <a:buNone/>
            </a:pPr>
            <a:r>
              <a:rPr lang="en-US" sz="3200" dirty="0" smtClean="0"/>
              <a:t>Arizona Space Grant Consortium</a:t>
            </a:r>
          </a:p>
          <a:p>
            <a:pPr marL="0" indent="0" algn="ctr">
              <a:buNone/>
            </a:pPr>
            <a:r>
              <a:rPr lang="en-US" sz="3200" dirty="0" smtClean="0"/>
              <a:t>NASA</a:t>
            </a:r>
          </a:p>
          <a:p>
            <a:pPr marL="0" indent="0" algn="ctr">
              <a:buNone/>
            </a:pPr>
            <a:r>
              <a:rPr lang="en-US" sz="3200" dirty="0" smtClean="0"/>
              <a:t>Arizona Near Space Research</a:t>
            </a:r>
          </a:p>
          <a:p>
            <a:pPr marL="0" indent="0" algn="ctr">
              <a:buNone/>
            </a:pPr>
            <a:endParaRPr lang="en-US" sz="3200" dirty="0" smtClean="0"/>
          </a:p>
        </p:txBody>
      </p:sp>
      <p:pic>
        <p:nvPicPr>
          <p:cNvPr id="1026" name="Picture 2" descr="http://www.adaw.org/images/ANSR_logo2.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834930" y="1269892"/>
            <a:ext cx="2583656" cy="2849621"/>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s://spacegrant.arizona.edu/sites/spacegrant.arizona.edu/files/about/logos/AZSGC%20Logo_300dpi.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7928" y="1738321"/>
            <a:ext cx="2307846" cy="3571808"/>
          </a:xfrm>
          <a:prstGeom prst="rect">
            <a:avLst/>
          </a:prstGeom>
          <a:noFill/>
          <a:extLst>
            <a:ext uri="{909E8E84-426E-40DD-AFC4-6F175D3DCCD1}">
              <a14:hiddenFill xmlns:a14="http://schemas.microsoft.com/office/drawing/2010/main" xmlns="">
                <a:solidFill>
                  <a:srgbClr val="FFFFFF"/>
                </a:solidFill>
              </a14:hiddenFill>
            </a:ext>
          </a:extLst>
        </p:spPr>
      </p:pic>
      <p:sp>
        <p:nvSpPr>
          <p:cNvPr id="4" name="AutoShape 6" descr="http://www.nasa.gov/sites/all/themes/custom/nasatwo/images/nasa-logo.svg"/>
          <p:cNvSpPr>
            <a:spLocks noChangeAspect="1" noChangeArrowheads="1"/>
          </p:cNvSpPr>
          <p:nvPr/>
        </p:nvSpPr>
        <p:spPr bwMode="auto">
          <a:xfrm>
            <a:off x="2091467" y="1231256"/>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descr="http://www.nasa.gov/sites/all/themes/custom/nasatwo/images/nasa-logo.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0" descr="http://www.nasa.gov/sites/all/themes/custom/nasatwo/images/nasa-logo.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0" name="Picture 16" descr="https://spacegrant.arizona.edu/sites/spacegrant.arizona.edu/files/about/logos/nib&amp;w_web300x250ppi.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985058" y="4285246"/>
            <a:ext cx="2638901" cy="219028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2495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10972800" cy="1828800"/>
          </a:xfrm>
        </p:spPr>
        <p:txBody>
          <a:bodyPr anchor="t">
            <a:normAutofit/>
          </a:bodyPr>
          <a:lstStyle/>
          <a:p>
            <a:pPr algn="ctr"/>
            <a:r>
              <a:rPr lang="en-US" sz="6600" b="1" dirty="0" smtClean="0">
                <a:solidFill>
                  <a:schemeClr val="bg1"/>
                </a:solidFill>
                <a:latin typeface="Arial Black" pitchFamily="34" charset="0"/>
                <a:cs typeface="Aharoni" panose="02010803020104030203" pitchFamily="2" charset="-79"/>
              </a:rPr>
              <a:t>Team Members</a:t>
            </a:r>
            <a:endParaRPr lang="en-US" sz="6600" b="1" dirty="0">
              <a:solidFill>
                <a:schemeClr val="bg1"/>
              </a:solidFill>
              <a:latin typeface="Arial Black" pitchFamily="34" charset="0"/>
              <a:cs typeface="Aharoni" panose="02010803020104030203" pitchFamily="2" charset="-79"/>
            </a:endParaRPr>
          </a:p>
        </p:txBody>
      </p:sp>
      <p:sp>
        <p:nvSpPr>
          <p:cNvPr id="3" name="Content Placeholder 2"/>
          <p:cNvSpPr>
            <a:spLocks noGrp="1"/>
          </p:cNvSpPr>
          <p:nvPr>
            <p:ph idx="1"/>
          </p:nvPr>
        </p:nvSpPr>
        <p:spPr>
          <a:xfrm>
            <a:off x="457200" y="1828800"/>
            <a:ext cx="5486400" cy="3657600"/>
          </a:xfrm>
        </p:spPr>
        <p:txBody>
          <a:bodyPr anchor="t">
            <a:normAutofit/>
          </a:bodyPr>
          <a:lstStyle/>
          <a:p>
            <a:pPr marL="0" indent="0" algn="ctr">
              <a:buNone/>
            </a:pPr>
            <a:r>
              <a:rPr lang="en-US" sz="4800" b="1" dirty="0" smtClean="0">
                <a:latin typeface="Arial" pitchFamily="34" charset="0"/>
                <a:cs typeface="Arial" pitchFamily="34" charset="0"/>
              </a:rPr>
              <a:t>Ashley </a:t>
            </a:r>
            <a:r>
              <a:rPr lang="en-US" sz="4800" b="1" dirty="0" smtClean="0">
                <a:latin typeface="Arial" pitchFamily="34" charset="0"/>
                <a:cs typeface="Arial" pitchFamily="34" charset="0"/>
              </a:rPr>
              <a:t>Campbell</a:t>
            </a:r>
            <a:endParaRPr lang="en-US" sz="4800" b="1" dirty="0" smtClean="0">
              <a:latin typeface="Arial" pitchFamily="34" charset="0"/>
              <a:cs typeface="Arial" pitchFamily="34" charset="0"/>
            </a:endParaRPr>
          </a:p>
          <a:p>
            <a:pPr marL="0" indent="0" algn="ctr">
              <a:buNone/>
            </a:pPr>
            <a:r>
              <a:rPr lang="en-US" sz="4800" dirty="0" smtClean="0">
                <a:latin typeface="Arial" pitchFamily="34" charset="0"/>
                <a:cs typeface="Arial" pitchFamily="34" charset="0"/>
              </a:rPr>
              <a:t>Reagan </a:t>
            </a:r>
            <a:r>
              <a:rPr lang="en-US" sz="4800" dirty="0" err="1" smtClean="0">
                <a:latin typeface="Arial" pitchFamily="34" charset="0"/>
                <a:cs typeface="Arial" pitchFamily="34" charset="0"/>
              </a:rPr>
              <a:t>DeVoe</a:t>
            </a:r>
            <a:endParaRPr lang="en-US" sz="4800" dirty="0" smtClean="0">
              <a:latin typeface="Arial" pitchFamily="34" charset="0"/>
              <a:cs typeface="Arial" pitchFamily="34" charset="0"/>
            </a:endParaRPr>
          </a:p>
          <a:p>
            <a:pPr marL="0" indent="0" algn="ctr">
              <a:buNone/>
            </a:pPr>
            <a:r>
              <a:rPr lang="en-US" sz="4800" dirty="0" smtClean="0">
                <a:latin typeface="Arial" pitchFamily="34" charset="0"/>
                <a:cs typeface="Arial" pitchFamily="34" charset="0"/>
              </a:rPr>
              <a:t>Bianca </a:t>
            </a:r>
            <a:r>
              <a:rPr lang="en-US" sz="4800" dirty="0" err="1" smtClean="0">
                <a:latin typeface="Arial" pitchFamily="34" charset="0"/>
                <a:cs typeface="Arial" pitchFamily="34" charset="0"/>
              </a:rPr>
              <a:t>Pina</a:t>
            </a:r>
            <a:endParaRPr lang="en-US" sz="4800" dirty="0" smtClean="0">
              <a:latin typeface="Arial" pitchFamily="34" charset="0"/>
              <a:cs typeface="Arial" pitchFamily="34" charset="0"/>
            </a:endParaRPr>
          </a:p>
          <a:p>
            <a:pPr marL="0" indent="0" algn="ctr">
              <a:buNone/>
            </a:pPr>
            <a:r>
              <a:rPr lang="en-US" sz="4800" dirty="0" smtClean="0">
                <a:latin typeface="Arial" pitchFamily="34" charset="0"/>
                <a:cs typeface="Arial" pitchFamily="34" charset="0"/>
              </a:rPr>
              <a:t>Bailey Leavitt</a:t>
            </a:r>
            <a:endParaRPr lang="en-US" sz="4800" dirty="0" smtClean="0">
              <a:latin typeface="Arial" pitchFamily="34" charset="0"/>
              <a:cs typeface="Arial" pitchFamily="34" charset="0"/>
            </a:endParaRPr>
          </a:p>
        </p:txBody>
      </p:sp>
      <p:sp>
        <p:nvSpPr>
          <p:cNvPr id="6" name="TextBox 5"/>
          <p:cNvSpPr txBox="1"/>
          <p:nvPr/>
        </p:nvSpPr>
        <p:spPr>
          <a:xfrm>
            <a:off x="914400" y="5486400"/>
            <a:ext cx="10058400" cy="830997"/>
          </a:xfrm>
          <a:prstGeom prst="rect">
            <a:avLst/>
          </a:prstGeom>
          <a:noFill/>
        </p:spPr>
        <p:txBody>
          <a:bodyPr wrap="square" rtlCol="0">
            <a:spAutoFit/>
          </a:bodyPr>
          <a:lstStyle/>
          <a:p>
            <a:pPr algn="ctr"/>
            <a:r>
              <a:rPr lang="en-US" sz="4800" dirty="0" smtClean="0">
                <a:solidFill>
                  <a:schemeClr val="bg1"/>
                </a:solidFill>
                <a:latin typeface="Arial" pitchFamily="34" charset="0"/>
                <a:cs typeface="Arial" pitchFamily="34" charset="0"/>
              </a:rPr>
              <a:t>Advisor</a:t>
            </a:r>
            <a:r>
              <a:rPr lang="en-US" sz="4800" dirty="0" smtClean="0">
                <a:solidFill>
                  <a:schemeClr val="bg1"/>
                </a:solidFill>
                <a:latin typeface="Arial" pitchFamily="34" charset="0"/>
                <a:cs typeface="Arial" pitchFamily="34" charset="0"/>
              </a:rPr>
              <a:t>: William Stein</a:t>
            </a:r>
            <a:endParaRPr lang="en-US" sz="4800" dirty="0">
              <a:solidFill>
                <a:schemeClr val="bg1"/>
              </a:solidFill>
              <a:latin typeface="Arial" pitchFamily="34" charset="0"/>
              <a:cs typeface="Arial" pitchFamily="34" charset="0"/>
            </a:endParaRPr>
          </a:p>
        </p:txBody>
      </p:sp>
      <p:sp>
        <p:nvSpPr>
          <p:cNvPr id="5" name="Content Placeholder 2"/>
          <p:cNvSpPr txBox="1">
            <a:spLocks/>
          </p:cNvSpPr>
          <p:nvPr/>
        </p:nvSpPr>
        <p:spPr>
          <a:xfrm>
            <a:off x="5943600" y="1828800"/>
            <a:ext cx="5486400" cy="3657600"/>
          </a:xfrm>
          <a:prstGeom prst="rect">
            <a:avLst/>
          </a:prstGeom>
        </p:spPr>
        <p:txBody>
          <a:bodyPr vert="horz" lIns="91440" tIns="45720" rIns="91440" bIns="45720" rtlCol="0" anchor="t">
            <a:normAutofit/>
          </a:bodyPr>
          <a:lstStyle/>
          <a:p>
            <a:pPr lvl="0" algn="ctr">
              <a:spcAft>
                <a:spcPts val="1000"/>
              </a:spcAft>
              <a:buClr>
                <a:schemeClr val="tx1"/>
              </a:buClr>
              <a:buSzPct val="100000"/>
            </a:pPr>
            <a:r>
              <a:rPr lang="en-US" sz="4800" b="1" dirty="0" smtClean="0">
                <a:latin typeface="Arial" pitchFamily="34" charset="0"/>
                <a:cs typeface="Arial" pitchFamily="34" charset="0"/>
              </a:rPr>
              <a:t>Phillip Noel</a:t>
            </a:r>
          </a:p>
          <a:p>
            <a:pPr algn="ctr">
              <a:spcAft>
                <a:spcPts val="1000"/>
              </a:spcAft>
              <a:buClr>
                <a:schemeClr val="tx1"/>
              </a:buClr>
              <a:buSzPct val="100000"/>
            </a:pPr>
            <a:r>
              <a:rPr lang="en-US" sz="4800" dirty="0" smtClean="0">
                <a:latin typeface="Arial" pitchFamily="34" charset="0"/>
                <a:cs typeface="Arial" pitchFamily="34" charset="0"/>
              </a:rPr>
              <a:t>Shayne </a:t>
            </a:r>
            <a:r>
              <a:rPr lang="en-US" sz="4800" dirty="0" smtClean="0">
                <a:latin typeface="Arial" pitchFamily="34" charset="0"/>
                <a:cs typeface="Arial" pitchFamily="34" charset="0"/>
              </a:rPr>
              <a:t>Caraway</a:t>
            </a:r>
          </a:p>
          <a:p>
            <a:pPr lvl="0" algn="ctr">
              <a:spcAft>
                <a:spcPts val="1000"/>
              </a:spcAft>
              <a:buClr>
                <a:schemeClr val="tx1"/>
              </a:buClr>
              <a:buSzPct val="100000"/>
            </a:pPr>
            <a:r>
              <a:rPr lang="en-US" sz="4800" dirty="0" smtClean="0">
                <a:latin typeface="Arial" pitchFamily="34" charset="0"/>
                <a:cs typeface="Arial" pitchFamily="34" charset="0"/>
              </a:rPr>
              <a:t>Noah </a:t>
            </a:r>
            <a:r>
              <a:rPr lang="en-US" sz="4800" dirty="0" err="1" smtClean="0">
                <a:latin typeface="Arial" pitchFamily="34" charset="0"/>
                <a:cs typeface="Arial" pitchFamily="34" charset="0"/>
              </a:rPr>
              <a:t>Habib</a:t>
            </a:r>
            <a:endParaRPr lang="en-US" sz="4800" dirty="0" smtClean="0">
              <a:latin typeface="Arial" pitchFamily="34" charset="0"/>
              <a:cs typeface="Arial" pitchFamily="34" charset="0"/>
            </a:endParaRPr>
          </a:p>
          <a:p>
            <a:pPr algn="ctr">
              <a:spcAft>
                <a:spcPts val="1000"/>
              </a:spcAft>
              <a:buClr>
                <a:schemeClr val="tx1"/>
              </a:buClr>
              <a:buSzPct val="100000"/>
            </a:pPr>
            <a:r>
              <a:rPr lang="en-US" sz="4800" dirty="0" err="1" smtClean="0">
                <a:latin typeface="Arial" pitchFamily="34" charset="0"/>
                <a:cs typeface="Arial" pitchFamily="34" charset="0"/>
              </a:rPr>
              <a:t>Hito</a:t>
            </a:r>
            <a:r>
              <a:rPr lang="en-US" sz="4800" dirty="0" smtClean="0">
                <a:latin typeface="Arial" pitchFamily="34" charset="0"/>
                <a:cs typeface="Arial" pitchFamily="34" charset="0"/>
              </a:rPr>
              <a:t> </a:t>
            </a:r>
            <a:r>
              <a:rPr lang="en-US" sz="4800" dirty="0" err="1" smtClean="0">
                <a:latin typeface="Arial" pitchFamily="34" charset="0"/>
                <a:cs typeface="Arial" pitchFamily="34" charset="0"/>
              </a:rPr>
              <a:t>Cerron</a:t>
            </a:r>
            <a:endParaRPr lang="en-US" sz="4800" dirty="0" smtClean="0">
              <a:latin typeface="Arial" pitchFamily="34" charset="0"/>
              <a:cs typeface="Arial" pitchFamily="34" charset="0"/>
            </a:endParaRPr>
          </a:p>
        </p:txBody>
      </p:sp>
    </p:spTree>
    <p:extLst>
      <p:ext uri="{BB962C8B-B14F-4D97-AF65-F5344CB8AC3E}">
        <p14:creationId xmlns:p14="http://schemas.microsoft.com/office/powerpoint/2010/main" xmlns="" val="7290562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10972800" cy="1828800"/>
          </a:xfrm>
        </p:spPr>
        <p:txBody>
          <a:bodyPr anchor="t">
            <a:normAutofit/>
          </a:bodyPr>
          <a:lstStyle/>
          <a:p>
            <a:pPr algn="ctr"/>
            <a:r>
              <a:rPr lang="en-US" sz="6600" b="1" dirty="0" smtClean="0">
                <a:solidFill>
                  <a:schemeClr val="bg1"/>
                </a:solidFill>
                <a:latin typeface="Arial Black" pitchFamily="34" charset="0"/>
                <a:cs typeface="Aharoni" panose="02010803020104030203" pitchFamily="2" charset="-79"/>
              </a:rPr>
              <a:t>Team Objectives</a:t>
            </a:r>
            <a:endParaRPr lang="en-US" sz="6600" b="1" dirty="0">
              <a:solidFill>
                <a:schemeClr val="bg1"/>
              </a:solidFill>
              <a:latin typeface="Arial Black" pitchFamily="34" charset="0"/>
              <a:cs typeface="Aharoni" panose="02010803020104030203" pitchFamily="2" charset="-79"/>
            </a:endParaRPr>
          </a:p>
        </p:txBody>
      </p:sp>
      <p:sp>
        <p:nvSpPr>
          <p:cNvPr id="3" name="Content Placeholder 2"/>
          <p:cNvSpPr>
            <a:spLocks noGrp="1"/>
          </p:cNvSpPr>
          <p:nvPr>
            <p:ph idx="1"/>
          </p:nvPr>
        </p:nvSpPr>
        <p:spPr>
          <a:xfrm>
            <a:off x="914400" y="1828800"/>
            <a:ext cx="10058400" cy="3657600"/>
          </a:xfrm>
        </p:spPr>
        <p:txBody>
          <a:bodyPr anchor="t">
            <a:noAutofit/>
          </a:bodyPr>
          <a:lstStyle/>
          <a:p>
            <a:pPr>
              <a:buFont typeface="Wingdings" panose="05000000000000000000" pitchFamily="2" charset="2"/>
              <a:buChar char="v"/>
            </a:pPr>
            <a:r>
              <a:rPr lang="en-US" sz="2400" dirty="0" smtClean="0"/>
              <a:t>Learn how to become a useful member of a technical team.</a:t>
            </a:r>
          </a:p>
          <a:p>
            <a:pPr>
              <a:buFont typeface="Wingdings" panose="05000000000000000000" pitchFamily="2" charset="2"/>
              <a:buChar char="v"/>
            </a:pPr>
            <a:r>
              <a:rPr lang="en-US" sz="2400" dirty="0" smtClean="0"/>
              <a:t>Learn </a:t>
            </a:r>
            <a:r>
              <a:rPr lang="en-US" sz="2400" dirty="0" smtClean="0"/>
              <a:t>how to </a:t>
            </a:r>
            <a:r>
              <a:rPr lang="en-US" sz="2400" dirty="0" smtClean="0"/>
              <a:t>communicate effectively.</a:t>
            </a:r>
            <a:endParaRPr lang="en-US" sz="2400" dirty="0" smtClean="0"/>
          </a:p>
          <a:p>
            <a:pPr>
              <a:buFont typeface="Wingdings" panose="05000000000000000000" pitchFamily="2" charset="2"/>
              <a:buChar char="v"/>
            </a:pPr>
            <a:r>
              <a:rPr lang="en-US" sz="2400" dirty="0" smtClean="0"/>
              <a:t>Learn how to work </a:t>
            </a:r>
            <a:r>
              <a:rPr lang="en-US" sz="2400" dirty="0" smtClean="0"/>
              <a:t>collaboratively.</a:t>
            </a:r>
          </a:p>
          <a:p>
            <a:pPr>
              <a:buFont typeface="Wingdings" panose="05000000000000000000" pitchFamily="2" charset="2"/>
              <a:buChar char="v"/>
            </a:pPr>
            <a:r>
              <a:rPr lang="en-US" sz="2400" dirty="0" smtClean="0"/>
              <a:t>Learn how to work in a proper organizational structure.</a:t>
            </a:r>
            <a:endParaRPr lang="en-US" sz="2400" dirty="0" smtClean="0"/>
          </a:p>
          <a:p>
            <a:pPr>
              <a:buFont typeface="Wingdings" panose="05000000000000000000" pitchFamily="2" charset="2"/>
              <a:buChar char="v"/>
            </a:pPr>
            <a:r>
              <a:rPr lang="en-US" sz="2400" dirty="0" smtClean="0"/>
              <a:t>Come up with a scientific experiment that satisfies payload constraints.</a:t>
            </a:r>
          </a:p>
          <a:p>
            <a:pPr>
              <a:buFont typeface="Wingdings" panose="05000000000000000000" pitchFamily="2" charset="2"/>
              <a:buChar char="v"/>
            </a:pPr>
            <a:r>
              <a:rPr lang="en-US" sz="2400" dirty="0" smtClean="0"/>
              <a:t>Engineer, design, build/assemble, necessary parts of the project puzzle</a:t>
            </a:r>
            <a:endParaRPr lang="en-US" sz="2400" dirty="0" smtClean="0">
              <a:latin typeface="Arial" pitchFamily="34" charset="0"/>
              <a:cs typeface="Arial" pitchFamily="34" charset="0"/>
            </a:endParaRPr>
          </a:p>
        </p:txBody>
      </p:sp>
    </p:spTree>
    <p:extLst>
      <p:ext uri="{BB962C8B-B14F-4D97-AF65-F5344CB8AC3E}">
        <p14:creationId xmlns:p14="http://schemas.microsoft.com/office/powerpoint/2010/main" xmlns="" val="7290562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10972800" cy="1828800"/>
          </a:xfrm>
        </p:spPr>
        <p:txBody>
          <a:bodyPr anchor="t">
            <a:normAutofit/>
          </a:bodyPr>
          <a:lstStyle/>
          <a:p>
            <a:pPr algn="ctr"/>
            <a:r>
              <a:rPr lang="en-US" sz="6600" b="1" dirty="0" smtClean="0">
                <a:solidFill>
                  <a:schemeClr val="bg1"/>
                </a:solidFill>
                <a:cs typeface="Aharoni" panose="02010803020104030203" pitchFamily="2" charset="-79"/>
              </a:rPr>
              <a:t>The Experiment</a:t>
            </a:r>
            <a:endParaRPr lang="en-US" sz="6600" b="1" dirty="0">
              <a:solidFill>
                <a:schemeClr val="bg1"/>
              </a:solidFill>
              <a:latin typeface="Arial Black" pitchFamily="34" charset="0"/>
              <a:cs typeface="Aharoni" panose="02010803020104030203" pitchFamily="2" charset="-79"/>
            </a:endParaRPr>
          </a:p>
        </p:txBody>
      </p:sp>
      <p:sp>
        <p:nvSpPr>
          <p:cNvPr id="3" name="Content Placeholder 2"/>
          <p:cNvSpPr>
            <a:spLocks noGrp="1"/>
          </p:cNvSpPr>
          <p:nvPr>
            <p:ph idx="1"/>
          </p:nvPr>
        </p:nvSpPr>
        <p:spPr>
          <a:xfrm>
            <a:off x="914400" y="1828800"/>
            <a:ext cx="10058400" cy="3657600"/>
          </a:xfrm>
        </p:spPr>
        <p:txBody>
          <a:bodyPr anchor="t">
            <a:noAutofit/>
          </a:bodyPr>
          <a:lstStyle/>
          <a:p>
            <a:pPr marL="0" indent="0">
              <a:buNone/>
            </a:pPr>
            <a:r>
              <a:rPr lang="en-US" sz="3600" dirty="0" smtClean="0"/>
              <a:t>Study the Effects </a:t>
            </a:r>
            <a:r>
              <a:rPr lang="en-US" sz="3600" dirty="0" smtClean="0"/>
              <a:t>of Combined Extreme Physical Conditions </a:t>
            </a:r>
            <a:r>
              <a:rPr lang="en-US" sz="3600" dirty="0" smtClean="0"/>
              <a:t>of Near-Space on Bacteria.</a:t>
            </a:r>
          </a:p>
          <a:p>
            <a:pPr marL="0" indent="0">
              <a:buNone/>
            </a:pPr>
            <a:endParaRPr lang="en-US" sz="3600" dirty="0" smtClean="0"/>
          </a:p>
          <a:p>
            <a:pPr marL="0" indent="0">
              <a:buNone/>
            </a:pPr>
            <a:r>
              <a:rPr lang="en-US" sz="3600" dirty="0" smtClean="0"/>
              <a:t>These conditions include low temperature, low pressure, high ultraviolet radiation, and high ionizing radiation.</a:t>
            </a:r>
          </a:p>
        </p:txBody>
      </p:sp>
    </p:spTree>
    <p:extLst>
      <p:ext uri="{BB962C8B-B14F-4D97-AF65-F5344CB8AC3E}">
        <p14:creationId xmlns:p14="http://schemas.microsoft.com/office/powerpoint/2010/main" xmlns="" val="7290562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
            <a:ext cx="10972800" cy="1828800"/>
          </a:xfrm>
        </p:spPr>
        <p:txBody>
          <a:bodyPr anchor="t">
            <a:normAutofit/>
          </a:bodyPr>
          <a:lstStyle/>
          <a:p>
            <a:pPr algn="ctr"/>
            <a:r>
              <a:rPr lang="en-US" sz="6600" b="1" dirty="0" smtClean="0">
                <a:solidFill>
                  <a:schemeClr val="bg1"/>
                </a:solidFill>
                <a:cs typeface="Aharoni" panose="02010803020104030203" pitchFamily="2" charset="-79"/>
              </a:rPr>
              <a:t>Abstract</a:t>
            </a:r>
            <a:endParaRPr lang="en-US" sz="6600" b="1" dirty="0">
              <a:solidFill>
                <a:schemeClr val="bg1"/>
              </a:solidFill>
              <a:latin typeface="Arial Black" pitchFamily="34" charset="0"/>
              <a:cs typeface="Aharoni" panose="02010803020104030203" pitchFamily="2" charset="-79"/>
            </a:endParaRPr>
          </a:p>
        </p:txBody>
      </p:sp>
      <p:sp>
        <p:nvSpPr>
          <p:cNvPr id="3" name="Content Placeholder 2"/>
          <p:cNvSpPr>
            <a:spLocks noGrp="1"/>
          </p:cNvSpPr>
          <p:nvPr>
            <p:ph idx="1"/>
          </p:nvPr>
        </p:nvSpPr>
        <p:spPr>
          <a:xfrm>
            <a:off x="457200" y="1143000"/>
            <a:ext cx="10972800" cy="4797188"/>
          </a:xfrm>
        </p:spPr>
        <p:txBody>
          <a:bodyPr anchor="t">
            <a:noAutofit/>
          </a:bodyPr>
          <a:lstStyle/>
          <a:p>
            <a:pPr marL="0" indent="0">
              <a:spcAft>
                <a:spcPts val="1600"/>
              </a:spcAft>
              <a:buNone/>
            </a:pPr>
            <a:r>
              <a:rPr lang="en-US" sz="2100" b="1" dirty="0" smtClean="0"/>
              <a:t>GCC ASCEND: Effects of Combined Extreme Physical Conditions on Bacteria</a:t>
            </a:r>
          </a:p>
          <a:p>
            <a:pPr marL="0" indent="0">
              <a:spcAft>
                <a:spcPts val="1600"/>
              </a:spcAft>
              <a:buNone/>
            </a:pPr>
            <a:r>
              <a:rPr lang="en-US" sz="2100" dirty="0" smtClean="0"/>
              <a:t>A high-altitude (lower stratosphere) balloon flight offers a unique combination of extreme physical conditions not reproducible in combination at Glendale Community College. These conditions include low temperature, low pressure, high ultraviolet radiation, and high ionizing radiation. Working with the GCC Biotechnology department, the intent is to study effects of the combined extreme conditions of near-space on bacteria. This experiment requires designing and constructing a capsule that safely contains bacterial samples in a manner that also exposes the samples to the environment of near-space. Recording measurements of physical conditions vs. time is required, and many sensors wired to micro-controllers are used for data acquisition. A control group of bacterial samples are kept on earth for comparison to experimental samples that fly in the capsule. All aspects of this experiment are executed by GCC undergraduate students, including the design of experiment, engineering, selection of materials and hardware, programming, construction, and laboratory research.</a:t>
            </a:r>
            <a:endParaRPr lang="en-US" sz="2100" dirty="0" smtClean="0"/>
          </a:p>
        </p:txBody>
      </p:sp>
    </p:spTree>
    <p:extLst>
      <p:ext uri="{BB962C8B-B14F-4D97-AF65-F5344CB8AC3E}">
        <p14:creationId xmlns:p14="http://schemas.microsoft.com/office/powerpoint/2010/main" xmlns="" val="7290562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10972800" cy="1828800"/>
          </a:xfrm>
        </p:spPr>
        <p:txBody>
          <a:bodyPr anchor="t">
            <a:normAutofit/>
          </a:bodyPr>
          <a:lstStyle/>
          <a:p>
            <a:pPr algn="ctr"/>
            <a:r>
              <a:rPr lang="en-US" sz="6600" b="1" dirty="0" smtClean="0">
                <a:solidFill>
                  <a:schemeClr val="bg1"/>
                </a:solidFill>
                <a:cs typeface="Aharoni" panose="02010803020104030203" pitchFamily="2" charset="-79"/>
              </a:rPr>
              <a:t>Sub-Teams</a:t>
            </a:r>
            <a:endParaRPr lang="en-US" sz="6600" b="1" dirty="0">
              <a:solidFill>
                <a:schemeClr val="bg1"/>
              </a:solidFill>
              <a:latin typeface="Arial Black" pitchFamily="34" charset="0"/>
              <a:cs typeface="Aharoni" panose="02010803020104030203" pitchFamily="2" charset="-79"/>
            </a:endParaRPr>
          </a:p>
        </p:txBody>
      </p:sp>
      <p:sp>
        <p:nvSpPr>
          <p:cNvPr id="3" name="Content Placeholder 2"/>
          <p:cNvSpPr>
            <a:spLocks noGrp="1"/>
          </p:cNvSpPr>
          <p:nvPr>
            <p:ph idx="1"/>
          </p:nvPr>
        </p:nvSpPr>
        <p:spPr>
          <a:xfrm>
            <a:off x="914400" y="1828800"/>
            <a:ext cx="10058400" cy="3657600"/>
          </a:xfrm>
        </p:spPr>
        <p:txBody>
          <a:bodyPr anchor="t">
            <a:noAutofit/>
          </a:bodyPr>
          <a:lstStyle/>
          <a:p>
            <a:pPr>
              <a:buNone/>
            </a:pPr>
            <a:r>
              <a:rPr lang="en-US" sz="2400" dirty="0" smtClean="0"/>
              <a:t>T</a:t>
            </a:r>
            <a:r>
              <a:rPr lang="en-US" sz="2400" dirty="0" smtClean="0"/>
              <a:t>he main Sub-teams we organized our 8 team members into:</a:t>
            </a:r>
            <a:endParaRPr lang="en-US" sz="2400" dirty="0" smtClean="0"/>
          </a:p>
          <a:p>
            <a:pPr>
              <a:buFont typeface="Wingdings" panose="05000000000000000000" pitchFamily="2" charset="2"/>
              <a:buChar char="v"/>
            </a:pPr>
            <a:r>
              <a:rPr lang="en-US" sz="2400" b="1" dirty="0" smtClean="0"/>
              <a:t>Capsule</a:t>
            </a:r>
            <a:r>
              <a:rPr lang="en-US" sz="2400" dirty="0" smtClean="0"/>
              <a:t>…partial success</a:t>
            </a:r>
            <a:endParaRPr lang="en-US" sz="2400" dirty="0" smtClean="0"/>
          </a:p>
          <a:p>
            <a:pPr>
              <a:buFont typeface="Wingdings" panose="05000000000000000000" pitchFamily="2" charset="2"/>
              <a:buChar char="v"/>
            </a:pPr>
            <a:r>
              <a:rPr lang="en-US" sz="2400" b="1" dirty="0" smtClean="0"/>
              <a:t>Programming</a:t>
            </a:r>
            <a:r>
              <a:rPr lang="en-US" sz="2400" dirty="0" smtClean="0"/>
              <a:t>…partial success regarding learning, but failure in flight.</a:t>
            </a:r>
            <a:endParaRPr lang="en-US" sz="2400" dirty="0" smtClean="0"/>
          </a:p>
          <a:p>
            <a:pPr>
              <a:buFont typeface="Wingdings" panose="05000000000000000000" pitchFamily="2" charset="2"/>
              <a:buChar char="v"/>
            </a:pPr>
            <a:r>
              <a:rPr lang="en-US" sz="2400" b="1" dirty="0" smtClean="0"/>
              <a:t>Geiger</a:t>
            </a:r>
            <a:r>
              <a:rPr lang="en-US" sz="2400" dirty="0" smtClean="0"/>
              <a:t>…partial success regarding learning, but failure for flight (because we used an off-the-shelf, self-logging product for the flight).</a:t>
            </a:r>
          </a:p>
          <a:p>
            <a:pPr>
              <a:buFont typeface="Wingdings" panose="05000000000000000000" pitchFamily="2" charset="2"/>
              <a:buChar char="v"/>
            </a:pPr>
            <a:r>
              <a:rPr lang="en-US" sz="2400" b="1" dirty="0" smtClean="0"/>
              <a:t>Camera</a:t>
            </a:r>
            <a:r>
              <a:rPr lang="en-US" sz="2400" dirty="0" smtClean="0"/>
              <a:t>…partial success regarding learning, but failure for flight.</a:t>
            </a:r>
          </a:p>
          <a:p>
            <a:pPr>
              <a:buFont typeface="Wingdings" panose="05000000000000000000" pitchFamily="2" charset="2"/>
              <a:buChar char="v"/>
            </a:pPr>
            <a:r>
              <a:rPr lang="en-US" sz="2400" b="1" dirty="0" smtClean="0"/>
              <a:t>Biology</a:t>
            </a:r>
            <a:r>
              <a:rPr lang="en-US" sz="2400" dirty="0" smtClean="0"/>
              <a:t>…full success regarding integrity of </a:t>
            </a:r>
            <a:r>
              <a:rPr lang="en-US" sz="2400" dirty="0" err="1" smtClean="0"/>
              <a:t>petri</a:t>
            </a:r>
            <a:r>
              <a:rPr lang="en-US" sz="2400" dirty="0" smtClean="0"/>
              <a:t>-dishes during &amp; after flight. But regarding the actual experiment, we don’t know yet</a:t>
            </a:r>
            <a:endParaRPr lang="en-US" sz="2400" dirty="0" smtClean="0"/>
          </a:p>
          <a:p>
            <a:pPr>
              <a:buFont typeface="Wingdings" panose="05000000000000000000" pitchFamily="2" charset="2"/>
              <a:buChar char="v"/>
            </a:pPr>
            <a:endParaRPr lang="en-US" sz="2400" dirty="0" smtClean="0"/>
          </a:p>
        </p:txBody>
      </p:sp>
    </p:spTree>
    <p:extLst>
      <p:ext uri="{BB962C8B-B14F-4D97-AF65-F5344CB8AC3E}">
        <p14:creationId xmlns:p14="http://schemas.microsoft.com/office/powerpoint/2010/main" xmlns="" val="7290562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10972800" cy="1828800"/>
          </a:xfrm>
        </p:spPr>
        <p:txBody>
          <a:bodyPr anchor="t">
            <a:normAutofit/>
          </a:bodyPr>
          <a:lstStyle/>
          <a:p>
            <a:pPr algn="ctr"/>
            <a:r>
              <a:rPr lang="en-US" sz="6600" b="1" dirty="0" smtClean="0">
                <a:solidFill>
                  <a:schemeClr val="bg1"/>
                </a:solidFill>
                <a:cs typeface="Aharoni" panose="02010803020104030203" pitchFamily="2" charset="-79"/>
              </a:rPr>
              <a:t>Capsule</a:t>
            </a:r>
            <a:endParaRPr lang="en-US" sz="6600" b="1" dirty="0">
              <a:solidFill>
                <a:schemeClr val="bg1"/>
              </a:solidFill>
              <a:latin typeface="Arial Black" pitchFamily="34" charset="0"/>
              <a:cs typeface="Aharoni" panose="02010803020104030203" pitchFamily="2" charset="-79"/>
            </a:endParaRPr>
          </a:p>
        </p:txBody>
      </p:sp>
      <p:sp>
        <p:nvSpPr>
          <p:cNvPr id="3" name="Content Placeholder 2"/>
          <p:cNvSpPr>
            <a:spLocks noGrp="1"/>
          </p:cNvSpPr>
          <p:nvPr>
            <p:ph idx="1"/>
          </p:nvPr>
        </p:nvSpPr>
        <p:spPr>
          <a:xfrm>
            <a:off x="914400" y="1828800"/>
            <a:ext cx="10058400" cy="4107976"/>
          </a:xfrm>
        </p:spPr>
        <p:txBody>
          <a:bodyPr anchor="t">
            <a:noAutofit/>
          </a:bodyPr>
          <a:lstStyle/>
          <a:p>
            <a:pPr>
              <a:buNone/>
            </a:pPr>
            <a:r>
              <a:rPr lang="en-US" sz="2400" b="1" dirty="0" smtClean="0"/>
              <a:t>Design</a:t>
            </a:r>
            <a:endParaRPr lang="en-US" sz="2400" b="1" dirty="0" smtClean="0"/>
          </a:p>
          <a:p>
            <a:pPr>
              <a:buFont typeface="Wingdings" pitchFamily="2" charset="2"/>
              <a:buChar char="v"/>
            </a:pPr>
            <a:r>
              <a:rPr lang="en-US" sz="2400" dirty="0" smtClean="0"/>
              <a:t>Was </a:t>
            </a:r>
            <a:r>
              <a:rPr lang="en-US" sz="2400" dirty="0" smtClean="0"/>
              <a:t>(eventually) a cost effective solution, in both dollars and time</a:t>
            </a:r>
          </a:p>
          <a:p>
            <a:pPr>
              <a:buFont typeface="Wingdings" pitchFamily="2" charset="2"/>
              <a:buChar char="v"/>
            </a:pPr>
            <a:r>
              <a:rPr lang="en-US" sz="2400" dirty="0" smtClean="0"/>
              <a:t>Didn’t engineer the container (thanks </a:t>
            </a:r>
            <a:r>
              <a:rPr lang="en-US" sz="2400" dirty="0" err="1" smtClean="0"/>
              <a:t>Walmart</a:t>
            </a:r>
            <a:r>
              <a:rPr lang="en-US" sz="2400" dirty="0" smtClean="0"/>
              <a:t> for $4 plastic container)</a:t>
            </a:r>
          </a:p>
          <a:p>
            <a:pPr>
              <a:buFont typeface="Wingdings" pitchFamily="2" charset="2"/>
              <a:buChar char="v"/>
            </a:pPr>
            <a:r>
              <a:rPr lang="en-US" sz="2400" dirty="0" smtClean="0"/>
              <a:t>Attached circuit boards, and bacterial sample platforms to the </a:t>
            </a:r>
            <a:r>
              <a:rPr lang="en-US" sz="2400" dirty="0" smtClean="0"/>
              <a:t>rod</a:t>
            </a:r>
          </a:p>
          <a:p>
            <a:pPr>
              <a:buNone/>
            </a:pPr>
            <a:endParaRPr lang="en-US" sz="2400" dirty="0" smtClean="0"/>
          </a:p>
          <a:p>
            <a:pPr>
              <a:buNone/>
            </a:pPr>
            <a:r>
              <a:rPr lang="en-US" sz="2400" b="1" dirty="0" smtClean="0"/>
              <a:t>Partial Success</a:t>
            </a:r>
          </a:p>
          <a:p>
            <a:pPr>
              <a:buFont typeface="Wingdings" pitchFamily="2" charset="2"/>
              <a:buChar char="v"/>
            </a:pPr>
            <a:r>
              <a:rPr lang="en-US" sz="2400" dirty="0" smtClean="0"/>
              <a:t>It did protect the </a:t>
            </a:r>
            <a:r>
              <a:rPr lang="en-US" sz="2400" dirty="0" smtClean="0"/>
              <a:t>contents of the </a:t>
            </a:r>
            <a:r>
              <a:rPr lang="en-US" sz="2400" dirty="0" smtClean="0"/>
              <a:t>capsule (bacteria, electronics, etc.)</a:t>
            </a:r>
          </a:p>
          <a:p>
            <a:pPr>
              <a:buFont typeface="Wingdings" pitchFamily="2" charset="2"/>
              <a:buChar char="v"/>
            </a:pPr>
            <a:r>
              <a:rPr lang="en-US" sz="2400" dirty="0" smtClean="0"/>
              <a:t>It all came back, all in </a:t>
            </a:r>
            <a:r>
              <a:rPr lang="en-US" sz="2400" dirty="0" smtClean="0"/>
              <a:t>one </a:t>
            </a:r>
            <a:r>
              <a:rPr lang="en-US" sz="2400" dirty="0" smtClean="0"/>
              <a:t>piece; There was no apparent damage.</a:t>
            </a:r>
            <a:endParaRPr lang="en-US" sz="2400" dirty="0" smtClean="0"/>
          </a:p>
        </p:txBody>
      </p:sp>
    </p:spTree>
    <p:extLst>
      <p:ext uri="{BB962C8B-B14F-4D97-AF65-F5344CB8AC3E}">
        <p14:creationId xmlns:p14="http://schemas.microsoft.com/office/powerpoint/2010/main" xmlns="" val="7290562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
            <a:ext cx="10972800" cy="1828800"/>
          </a:xfrm>
        </p:spPr>
        <p:txBody>
          <a:bodyPr anchor="t">
            <a:normAutofit/>
          </a:bodyPr>
          <a:lstStyle/>
          <a:p>
            <a:pPr algn="ctr"/>
            <a:r>
              <a:rPr lang="en-US" sz="6600" b="1" dirty="0" smtClean="0">
                <a:solidFill>
                  <a:schemeClr val="bg1"/>
                </a:solidFill>
                <a:cs typeface="Aharoni" panose="02010803020104030203" pitchFamily="2" charset="-79"/>
              </a:rPr>
              <a:t>Capsule Design</a:t>
            </a:r>
            <a:endParaRPr lang="en-US" sz="6600" b="1" dirty="0">
              <a:solidFill>
                <a:schemeClr val="bg1"/>
              </a:solidFill>
              <a:latin typeface="Arial Black" pitchFamily="34" charset="0"/>
              <a:cs typeface="Aharoni" panose="02010803020104030203" pitchFamily="2" charset="-79"/>
            </a:endParaRPr>
          </a:p>
        </p:txBody>
      </p:sp>
      <p:sp>
        <p:nvSpPr>
          <p:cNvPr id="3" name="Content Placeholder 2"/>
          <p:cNvSpPr>
            <a:spLocks noGrp="1"/>
          </p:cNvSpPr>
          <p:nvPr>
            <p:ph idx="1"/>
          </p:nvPr>
        </p:nvSpPr>
        <p:spPr>
          <a:xfrm>
            <a:off x="232009" y="1228299"/>
            <a:ext cx="11641541" cy="2306470"/>
          </a:xfrm>
        </p:spPr>
        <p:txBody>
          <a:bodyPr anchor="t">
            <a:noAutofit/>
          </a:bodyPr>
          <a:lstStyle/>
          <a:p>
            <a:pPr>
              <a:buFont typeface="Wingdings" pitchFamily="2" charset="2"/>
              <a:buChar char="v"/>
            </a:pPr>
            <a:r>
              <a:rPr lang="en-US" sz="2400" dirty="0" smtClean="0"/>
              <a:t>Capsule we finally settled on was a </a:t>
            </a:r>
            <a:r>
              <a:rPr lang="en-US" sz="2400" dirty="0" smtClean="0"/>
              <a:t>cost effective solution, in both dollars and </a:t>
            </a:r>
            <a:r>
              <a:rPr lang="en-US" sz="2400" dirty="0" smtClean="0"/>
              <a:t>time.</a:t>
            </a:r>
            <a:endParaRPr lang="en-US" sz="2400" dirty="0" smtClean="0"/>
          </a:p>
          <a:p>
            <a:pPr>
              <a:buFont typeface="Wingdings" pitchFamily="2" charset="2"/>
              <a:buChar char="v"/>
            </a:pPr>
            <a:r>
              <a:rPr lang="en-US" sz="2400" dirty="0" smtClean="0"/>
              <a:t>We didn’t </a:t>
            </a:r>
            <a:r>
              <a:rPr lang="en-US" sz="2400" dirty="0" smtClean="0"/>
              <a:t>engineer the container (thanks </a:t>
            </a:r>
            <a:r>
              <a:rPr lang="en-US" sz="2400" dirty="0" err="1" smtClean="0"/>
              <a:t>Walmart</a:t>
            </a:r>
            <a:r>
              <a:rPr lang="en-US" sz="2400" dirty="0" smtClean="0"/>
              <a:t> for $4 plastic container</a:t>
            </a:r>
            <a:r>
              <a:rPr lang="en-US" sz="2400" dirty="0" smtClean="0"/>
              <a:t>). Previous efforts to engineer our own took too long and wasted a lot of time.</a:t>
            </a:r>
            <a:endParaRPr lang="en-US" sz="2400" dirty="0" smtClean="0"/>
          </a:p>
          <a:p>
            <a:pPr>
              <a:buFont typeface="Wingdings" pitchFamily="2" charset="2"/>
              <a:buChar char="v"/>
            </a:pPr>
            <a:r>
              <a:rPr lang="en-US" sz="2400" dirty="0" smtClean="0"/>
              <a:t>Attached circuit boards, and </a:t>
            </a:r>
            <a:r>
              <a:rPr lang="en-US" sz="2400" dirty="0" smtClean="0"/>
              <a:t>experiment </a:t>
            </a:r>
            <a:r>
              <a:rPr lang="en-US" sz="2400" dirty="0" smtClean="0"/>
              <a:t>platforms to the </a:t>
            </a:r>
            <a:r>
              <a:rPr lang="en-US" sz="2400" dirty="0" smtClean="0"/>
              <a:t>rod.</a:t>
            </a:r>
          </a:p>
          <a:p>
            <a:pPr>
              <a:buFont typeface="Wingdings" pitchFamily="2" charset="2"/>
              <a:buChar char="v"/>
            </a:pPr>
            <a:r>
              <a:rPr lang="en-US" sz="2400" dirty="0" smtClean="0"/>
              <a:t>Painted exterior black EXCEPT top (to allow UV light in).</a:t>
            </a:r>
          </a:p>
        </p:txBody>
      </p:sp>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rot="5400000">
            <a:off x="8591265" y="3298943"/>
            <a:ext cx="3609475" cy="30018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083711" y="3622089"/>
            <a:ext cx="4050632" cy="3037974"/>
          </a:xfrm>
          <a:prstGeom prst="rect">
            <a:avLst/>
          </a:prstGeom>
        </p:spPr>
      </p:pic>
    </p:spTree>
    <p:extLst>
      <p:ext uri="{BB962C8B-B14F-4D97-AF65-F5344CB8AC3E}">
        <p14:creationId xmlns:p14="http://schemas.microsoft.com/office/powerpoint/2010/main" xmlns="" val="7290562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
            <a:ext cx="10972800" cy="1828800"/>
          </a:xfrm>
        </p:spPr>
        <p:txBody>
          <a:bodyPr anchor="t">
            <a:normAutofit fontScale="90000"/>
          </a:bodyPr>
          <a:lstStyle/>
          <a:p>
            <a:pPr algn="ctr"/>
            <a:r>
              <a:rPr lang="en-US" sz="6600" b="1" dirty="0" smtClean="0">
                <a:solidFill>
                  <a:schemeClr val="bg1"/>
                </a:solidFill>
                <a:cs typeface="Aharoni" panose="02010803020104030203" pitchFamily="2" charset="-79"/>
              </a:rPr>
              <a:t>Capsule: Partial Success</a:t>
            </a:r>
            <a:endParaRPr lang="en-US" sz="6600" b="1" dirty="0">
              <a:solidFill>
                <a:schemeClr val="bg1"/>
              </a:solidFill>
              <a:latin typeface="Arial Black" pitchFamily="34" charset="0"/>
              <a:cs typeface="Aharoni" panose="02010803020104030203" pitchFamily="2" charset="-79"/>
            </a:endParaRPr>
          </a:p>
        </p:txBody>
      </p:sp>
      <p:sp>
        <p:nvSpPr>
          <p:cNvPr id="3" name="Content Placeholder 2"/>
          <p:cNvSpPr>
            <a:spLocks noGrp="1"/>
          </p:cNvSpPr>
          <p:nvPr>
            <p:ph idx="1"/>
          </p:nvPr>
        </p:nvSpPr>
        <p:spPr>
          <a:xfrm>
            <a:off x="232009" y="1228299"/>
            <a:ext cx="11641541" cy="2306470"/>
          </a:xfrm>
        </p:spPr>
        <p:txBody>
          <a:bodyPr anchor="t">
            <a:noAutofit/>
          </a:bodyPr>
          <a:lstStyle/>
          <a:p>
            <a:pPr>
              <a:buFont typeface="Wingdings" pitchFamily="2" charset="2"/>
              <a:buChar char="v"/>
            </a:pPr>
            <a:endParaRPr lang="en-US" sz="2400" dirty="0" smtClean="0"/>
          </a:p>
          <a:p>
            <a:pPr>
              <a:buFont typeface="Wingdings" pitchFamily="2" charset="2"/>
              <a:buChar char="v"/>
            </a:pPr>
            <a:r>
              <a:rPr lang="en-US" sz="2400" dirty="0" smtClean="0"/>
              <a:t>It </a:t>
            </a:r>
            <a:r>
              <a:rPr lang="en-US" sz="2400" dirty="0" smtClean="0"/>
              <a:t>did protect the contents of the capsule (bacteria, electronics, etc.)</a:t>
            </a:r>
          </a:p>
          <a:p>
            <a:pPr>
              <a:buFont typeface="Wingdings" pitchFamily="2" charset="2"/>
              <a:buChar char="v"/>
            </a:pPr>
            <a:r>
              <a:rPr lang="en-US" sz="2400" dirty="0" smtClean="0"/>
              <a:t>It all came back, all in one </a:t>
            </a:r>
            <a:r>
              <a:rPr lang="en-US" sz="2400" dirty="0" smtClean="0"/>
              <a:t>piece.</a:t>
            </a:r>
          </a:p>
          <a:p>
            <a:pPr>
              <a:buFont typeface="Wingdings" pitchFamily="2" charset="2"/>
              <a:buChar char="v"/>
            </a:pPr>
            <a:r>
              <a:rPr lang="en-US" sz="2400" dirty="0" smtClean="0"/>
              <a:t>There </a:t>
            </a:r>
            <a:r>
              <a:rPr lang="en-US" sz="2400" dirty="0" smtClean="0"/>
              <a:t>was no apparent damage.</a:t>
            </a:r>
            <a:endParaRPr lang="en-US" sz="2400" dirty="0" smtClean="0"/>
          </a:p>
        </p:txBody>
      </p:sp>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rot="5400000">
            <a:off x="8591265" y="3298943"/>
            <a:ext cx="3609475" cy="30018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083711" y="3622089"/>
            <a:ext cx="4050632" cy="3037974"/>
          </a:xfrm>
          <a:prstGeom prst="rect">
            <a:avLst/>
          </a:prstGeom>
        </p:spPr>
      </p:pic>
    </p:spTree>
    <p:extLst>
      <p:ext uri="{BB962C8B-B14F-4D97-AF65-F5344CB8AC3E}">
        <p14:creationId xmlns:p14="http://schemas.microsoft.com/office/powerpoint/2010/main" xmlns="" val="72905621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TM03457452[[fn=Celestial]]</Template>
  <TotalTime>580</TotalTime>
  <Words>964</Words>
  <Application>Microsoft Office PowerPoint</Application>
  <PresentationFormat>Custom</PresentationFormat>
  <Paragraphs>121</Paragraphs>
  <Slides>18</Slides>
  <Notes>9</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Celestial</vt:lpstr>
      <vt:lpstr>GLENDALE COMMUNITY COLLEGE  Project ASCEND Spring 2016</vt:lpstr>
      <vt:lpstr>Team Members</vt:lpstr>
      <vt:lpstr>Team Objectives</vt:lpstr>
      <vt:lpstr>The Experiment</vt:lpstr>
      <vt:lpstr>Abstract</vt:lpstr>
      <vt:lpstr>Sub-Teams</vt:lpstr>
      <vt:lpstr>Capsule</vt:lpstr>
      <vt:lpstr>Capsule Design</vt:lpstr>
      <vt:lpstr>Capsule: Partial Success</vt:lpstr>
      <vt:lpstr>Geiger Counter</vt:lpstr>
      <vt:lpstr>Slide 11</vt:lpstr>
      <vt:lpstr>Geiger Counter</vt:lpstr>
      <vt:lpstr>Camera</vt:lpstr>
      <vt:lpstr>Biology</vt:lpstr>
      <vt:lpstr>Eins ist Keins</vt:lpstr>
      <vt:lpstr>The microprocessor</vt:lpstr>
      <vt:lpstr>Sensors</vt:lpstr>
      <vt:lpstr>Acknowledgements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Glendale Community College</dc:title>
  <dc:creator>Bianca Pina</dc:creator>
  <cp:lastModifiedBy>User</cp:lastModifiedBy>
  <cp:revision>56</cp:revision>
  <dcterms:created xsi:type="dcterms:W3CDTF">2016-04-01T20:53:48Z</dcterms:created>
  <dcterms:modified xsi:type="dcterms:W3CDTF">2016-04-10T23:59:17Z</dcterms:modified>
</cp:coreProperties>
</file>